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jpeg" ContentType="image/jpeg"/>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9144000" cy="6858000"/>
  <p:notesSz cx="6858000" cy="9144000"/>
  <p:defaultTextStyle>
    <a:lvl1pPr marL="40639" marR="40639">
      <a:defRPr>
        <a:uFill>
          <a:solidFill/>
        </a:uFill>
        <a:latin typeface="+mn-lt"/>
        <a:ea typeface="+mn-ea"/>
        <a:cs typeface="+mn-cs"/>
        <a:sym typeface="Arial"/>
      </a:defRPr>
    </a:lvl1pPr>
    <a:lvl2pPr marL="40639" marR="40639" indent="342900">
      <a:defRPr>
        <a:uFill>
          <a:solidFill/>
        </a:uFill>
        <a:latin typeface="+mn-lt"/>
        <a:ea typeface="+mn-ea"/>
        <a:cs typeface="+mn-cs"/>
        <a:sym typeface="Arial"/>
      </a:defRPr>
    </a:lvl2pPr>
    <a:lvl3pPr marL="40639" marR="40639" indent="685800">
      <a:defRPr>
        <a:uFill>
          <a:solidFill/>
        </a:uFill>
        <a:latin typeface="+mn-lt"/>
        <a:ea typeface="+mn-ea"/>
        <a:cs typeface="+mn-cs"/>
        <a:sym typeface="Arial"/>
      </a:defRPr>
    </a:lvl3pPr>
    <a:lvl4pPr marL="40639" marR="40639" indent="1028700">
      <a:defRPr>
        <a:uFill>
          <a:solidFill/>
        </a:uFill>
        <a:latin typeface="+mn-lt"/>
        <a:ea typeface="+mn-ea"/>
        <a:cs typeface="+mn-cs"/>
        <a:sym typeface="Arial"/>
      </a:defRPr>
    </a:lvl4pPr>
    <a:lvl5pPr marL="40639" marR="40639" indent="1371600">
      <a:defRPr>
        <a:uFill>
          <a:solidFill/>
        </a:uFill>
        <a:latin typeface="+mn-lt"/>
        <a:ea typeface="+mn-ea"/>
        <a:cs typeface="+mn-cs"/>
        <a:sym typeface="Arial"/>
      </a:defRPr>
    </a:lvl5pPr>
    <a:lvl6pPr marL="40639" marR="40639" indent="1714500">
      <a:defRPr>
        <a:uFill>
          <a:solidFill/>
        </a:uFill>
        <a:latin typeface="+mn-lt"/>
        <a:ea typeface="+mn-ea"/>
        <a:cs typeface="+mn-cs"/>
        <a:sym typeface="Arial"/>
      </a:defRPr>
    </a:lvl6pPr>
    <a:lvl7pPr marL="40639" marR="40639" indent="2057400">
      <a:defRPr>
        <a:uFill>
          <a:solidFill/>
        </a:uFill>
        <a:latin typeface="+mn-lt"/>
        <a:ea typeface="+mn-ea"/>
        <a:cs typeface="+mn-cs"/>
        <a:sym typeface="Arial"/>
      </a:defRPr>
    </a:lvl7pPr>
    <a:lvl8pPr marL="40639" marR="40639" indent="2400300">
      <a:defRPr>
        <a:uFill>
          <a:solidFill/>
        </a:uFill>
        <a:latin typeface="+mn-lt"/>
        <a:ea typeface="+mn-ea"/>
        <a:cs typeface="+mn-cs"/>
        <a:sym typeface="Arial"/>
      </a:defRPr>
    </a:lvl8pPr>
    <a:lvl9pPr marL="40639" marR="40639" indent="2743200">
      <a:defRPr>
        <a:uFill>
          <a:solidFill/>
        </a:uFill>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p:nvPr>
            <p:ph type="sldImg"/>
          </p:nvPr>
        </p:nvSpPr>
        <p:spPr>
          <a:xfrm>
            <a:off x="1143000" y="685800"/>
            <a:ext cx="4572000" cy="3429000"/>
          </a:xfrm>
          <a:prstGeom prst="rect">
            <a:avLst/>
          </a:prstGeom>
        </p:spPr>
        <p:txBody>
          <a:bodyPr/>
          <a:lstStyle/>
          <a:p>
            <a:pPr lvl="0"/>
          </a:p>
        </p:txBody>
      </p:sp>
      <p:sp>
        <p:nvSpPr>
          <p:cNvPr id="103" name="Shape 10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5.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8.png"/><Relationship Id="rId7" Type="http://schemas.openxmlformats.org/officeDocument/2006/relationships/image" Target="../media/image16.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jpeg"/><Relationship Id="rId8" Type="http://schemas.openxmlformats.org/officeDocument/2006/relationships/image" Target="../media/image9.png"/><Relationship Id="rId9" Type="http://schemas.openxmlformats.org/officeDocument/2006/relationships/image" Target="../media/image3.png"/><Relationship Id="rId10" Type="http://schemas.openxmlformats.org/officeDocument/2006/relationships/image" Target="../media/image4.pn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4.png"/><Relationship Id="rId9" Type="http://schemas.openxmlformats.org/officeDocument/2006/relationships/image" Target="../media/image1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2.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3.png"/><Relationship Id="rId8" Type="http://schemas.openxmlformats.org/officeDocument/2006/relationships/image" Target="../media/image3.png"/><Relationship Id="rId9" Type="http://schemas.openxmlformats.org/officeDocument/2006/relationships/image" Target="../media/image4.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14.png"/><Relationship Id="rId8" Type="http://schemas.openxmlformats.org/officeDocument/2006/relationships/image" Target="../media/image3.png"/><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3_Default Design">
    <p:spTree>
      <p:nvGrpSpPr>
        <p:cNvPr id="1" name=""/>
        <p:cNvGrpSpPr/>
        <p:nvPr/>
      </p:nvGrpSpPr>
      <p:grpSpPr>
        <a:xfrm>
          <a:off x="0" y="0"/>
          <a:ext cx="0" cy="0"/>
          <a:chOff x="0" y="0"/>
          <a:chExt cx="0" cy="0"/>
        </a:xfrm>
      </p:grpSpPr>
      <p:sp>
        <p:nvSpPr>
          <p:cNvPr id="8" name="Shape 8"/>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10_Default Design">
    <p:spTree>
      <p:nvGrpSpPr>
        <p:cNvPr id="1" name=""/>
        <p:cNvGrpSpPr/>
        <p:nvPr/>
      </p:nvGrpSpPr>
      <p:grpSpPr>
        <a:xfrm>
          <a:off x="0" y="0"/>
          <a:ext cx="0" cy="0"/>
          <a:chOff x="0" y="0"/>
          <a:chExt cx="0" cy="0"/>
        </a:xfrm>
      </p:grpSpPr>
      <p:pic>
        <p:nvPicPr>
          <p:cNvPr id="8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8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8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8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8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88" name="Example_6.png"/>
          <p:cNvPicPr/>
          <p:nvPr/>
        </p:nvPicPr>
        <p:blipFill>
          <a:blip r:embed="rId7">
            <a:extLst/>
          </a:blip>
          <a:stretch>
            <a:fillRect/>
          </a:stretch>
        </p:blipFill>
        <p:spPr>
          <a:xfrm>
            <a:off x="581025" y="657225"/>
            <a:ext cx="6738938" cy="2990850"/>
          </a:xfrm>
          <a:prstGeom prst="rect">
            <a:avLst/>
          </a:prstGeom>
          <a:ln w="12700">
            <a:miter lim="400000"/>
          </a:ln>
        </p:spPr>
      </p:pic>
      <p:pic>
        <p:nvPicPr>
          <p:cNvPr id="89" name="09PreAlg LNHeader06-01.png"/>
          <p:cNvPicPr/>
          <p:nvPr/>
        </p:nvPicPr>
        <p:blipFill>
          <a:blip r:embed="rId8">
            <a:extLst/>
          </a:blip>
          <a:stretch>
            <a:fillRect/>
          </a:stretch>
        </p:blipFill>
        <p:spPr>
          <a:xfrm>
            <a:off x="0" y="-28575"/>
            <a:ext cx="1143001" cy="641351"/>
          </a:xfrm>
          <a:prstGeom prst="rect">
            <a:avLst/>
          </a:prstGeom>
          <a:ln w="12700">
            <a:miter lim="400000"/>
          </a:ln>
        </p:spPr>
      </p:pic>
      <p:pic>
        <p:nvPicPr>
          <p:cNvPr id="90" name="09PreAlg LTHeader06-01.png"/>
          <p:cNvPicPr/>
          <p:nvPr/>
        </p:nvPicPr>
        <p:blipFill>
          <a:blip r:embed="rId9">
            <a:extLst/>
          </a:blip>
          <a:stretch>
            <a:fillRect/>
          </a:stretch>
        </p:blipFill>
        <p:spPr>
          <a:xfrm>
            <a:off x="1819275" y="0"/>
            <a:ext cx="7324726" cy="419101"/>
          </a:xfrm>
          <a:prstGeom prst="rect">
            <a:avLst/>
          </a:prstGeom>
          <a:ln w="12700">
            <a:miter lim="400000"/>
          </a:ln>
        </p:spPr>
      </p:pic>
      <p:sp>
        <p:nvSpPr>
          <p:cNvPr id="91" name="Shape 9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11_Default Design">
    <p:spTree>
      <p:nvGrpSpPr>
        <p:cNvPr id="1" name=""/>
        <p:cNvGrpSpPr/>
        <p:nvPr/>
      </p:nvGrpSpPr>
      <p:grpSpPr>
        <a:xfrm>
          <a:off x="0" y="0"/>
          <a:ext cx="0" cy="0"/>
          <a:chOff x="0" y="0"/>
          <a:chExt cx="0" cy="0"/>
        </a:xfrm>
      </p:grpSpPr>
      <p:pic>
        <p:nvPicPr>
          <p:cNvPr id="93" name="09_Pre-Algbra EndOf.jpg"/>
          <p:cNvPicPr/>
          <p:nvPr/>
        </p:nvPicPr>
        <p:blipFill>
          <a:blip r:embed="rId2">
            <a:extLst/>
          </a:blip>
          <a:stretch>
            <a:fillRect/>
          </a:stretch>
        </p:blipFill>
        <p:spPr>
          <a:xfrm>
            <a:off x="0" y="0"/>
            <a:ext cx="9144001" cy="6858000"/>
          </a:xfrm>
          <a:prstGeom prst="rect">
            <a:avLst/>
          </a:prstGeom>
          <a:ln w="12700">
            <a:miter lim="400000"/>
          </a:ln>
        </p:spPr>
      </p:pic>
      <p:pic>
        <p:nvPicPr>
          <p:cNvPr id="94" name="09_PreAlg_MasterInterface.png"/>
          <p:cNvPicPr/>
          <p:nvPr/>
        </p:nvPicPr>
        <p:blipFill>
          <a:blip r:embed="rId3">
            <a:extLst/>
          </a:blip>
          <a:stretch>
            <a:fillRect/>
          </a:stretch>
        </p:blipFill>
        <p:spPr>
          <a:xfrm>
            <a:off x="0" y="0"/>
            <a:ext cx="9144000" cy="6858000"/>
          </a:xfrm>
          <a:prstGeom prst="rect">
            <a:avLst/>
          </a:prstGeom>
          <a:ln w="12700">
            <a:miter lim="400000"/>
          </a:ln>
        </p:spPr>
      </p:pic>
      <p:pic>
        <p:nvPicPr>
          <p:cNvPr id="95" name="09_Pre-Algbra-Nav_Bar-short.png"/>
          <p:cNvPicPr/>
          <p:nvPr/>
        </p:nvPicPr>
        <p:blipFill>
          <a:blip r:embed="rId4">
            <a:extLst/>
          </a:blip>
          <a:stretch>
            <a:fillRect/>
          </a:stretch>
        </p:blipFill>
        <p:spPr>
          <a:xfrm>
            <a:off x="2114550" y="6072187"/>
            <a:ext cx="7029450" cy="785813"/>
          </a:xfrm>
          <a:prstGeom prst="rect">
            <a:avLst/>
          </a:prstGeom>
          <a:ln w="12700">
            <a:miter lim="400000"/>
          </a:ln>
        </p:spPr>
      </p:pic>
      <p:pic>
        <p:nvPicPr>
          <p:cNvPr id="96" name="09_PAlg-Back.png"/>
          <p:cNvPicPr/>
          <p:nvPr/>
        </p:nvPicPr>
        <p:blipFill>
          <a:blip r:embed="rId5">
            <a:extLst/>
          </a:blip>
          <a:stretch>
            <a:fillRect/>
          </a:stretch>
        </p:blipFill>
        <p:spPr>
          <a:xfrm>
            <a:off x="8020050" y="6315075"/>
            <a:ext cx="441326" cy="441326"/>
          </a:xfrm>
          <a:prstGeom prst="rect">
            <a:avLst/>
          </a:prstGeom>
          <a:ln w="12700">
            <a:miter lim="400000"/>
          </a:ln>
        </p:spPr>
      </p:pic>
      <p:pic>
        <p:nvPicPr>
          <p:cNvPr id="9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98" name="09_PAlg-ForwardDEAD.png"/>
          <p:cNvPicPr/>
          <p:nvPr/>
        </p:nvPicPr>
        <p:blipFill>
          <a:blip r:embed="rId7">
            <a:extLst/>
          </a:blip>
          <a:stretch>
            <a:fillRect/>
          </a:stretch>
        </p:blipFill>
        <p:spPr>
          <a:xfrm>
            <a:off x="8416925" y="6315075"/>
            <a:ext cx="441326" cy="441326"/>
          </a:xfrm>
          <a:prstGeom prst="rect">
            <a:avLst/>
          </a:prstGeom>
          <a:ln w="12700">
            <a:miter lim="400000"/>
          </a:ln>
        </p:spPr>
      </p:pic>
      <p:pic>
        <p:nvPicPr>
          <p:cNvPr id="99" name="09PreAlg LNHeader06-01.png"/>
          <p:cNvPicPr/>
          <p:nvPr/>
        </p:nvPicPr>
        <p:blipFill>
          <a:blip r:embed="rId8">
            <a:extLst/>
          </a:blip>
          <a:stretch>
            <a:fillRect/>
          </a:stretch>
        </p:blipFill>
        <p:spPr>
          <a:xfrm>
            <a:off x="0" y="-28575"/>
            <a:ext cx="1143001" cy="641351"/>
          </a:xfrm>
          <a:prstGeom prst="rect">
            <a:avLst/>
          </a:prstGeom>
          <a:ln w="12700">
            <a:miter lim="400000"/>
          </a:ln>
        </p:spPr>
      </p:pic>
      <p:pic>
        <p:nvPicPr>
          <p:cNvPr id="100" name="09PreAlg LTHeader06-01.png"/>
          <p:cNvPicPr/>
          <p:nvPr/>
        </p:nvPicPr>
        <p:blipFill>
          <a:blip r:embed="rId9">
            <a:extLst/>
          </a:blip>
          <a:stretch>
            <a:fillRect/>
          </a:stretch>
        </p:blipFill>
        <p:spPr>
          <a:xfrm>
            <a:off x="1819275" y="0"/>
            <a:ext cx="7324726" cy="419101"/>
          </a:xfrm>
          <a:prstGeom prst="rect">
            <a:avLst/>
          </a:prstGeom>
          <a:ln w="12700">
            <a:miter lim="400000"/>
          </a:ln>
        </p:spPr>
      </p:pic>
      <p:sp>
        <p:nvSpPr>
          <p:cNvPr id="101" name="Shape 10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3_Default Design - No Graphics">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4_Default Design">
    <p:spTree>
      <p:nvGrpSpPr>
        <p:cNvPr id="1" name=""/>
        <p:cNvGrpSpPr/>
        <p:nvPr/>
      </p:nvGrpSpPr>
      <p:grpSpPr>
        <a:xfrm>
          <a:off x="0" y="0"/>
          <a:ext cx="0" cy="0"/>
          <a:chOff x="0" y="0"/>
          <a:chExt cx="0" cy="0"/>
        </a:xfrm>
      </p:grpSpPr>
      <p:pic>
        <p:nvPicPr>
          <p:cNvPr id="1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13"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14"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15"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16"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17" name="CheckPointICON.jpg"/>
          <p:cNvPicPr/>
          <p:nvPr/>
        </p:nvPicPr>
        <p:blipFill>
          <a:blip r:embed="rId7">
            <a:extLst/>
          </a:blip>
          <a:stretch>
            <a:fillRect/>
          </a:stretch>
        </p:blipFill>
        <p:spPr>
          <a:xfrm>
            <a:off x="7467600" y="776287"/>
            <a:ext cx="1222375" cy="376239"/>
          </a:xfrm>
          <a:prstGeom prst="rect">
            <a:avLst/>
          </a:prstGeom>
          <a:ln w="12700">
            <a:miter lim="400000"/>
          </a:ln>
        </p:spPr>
      </p:pic>
      <p:pic>
        <p:nvPicPr>
          <p:cNvPr id="18" name="5Min Check.png"/>
          <p:cNvPicPr/>
          <p:nvPr/>
        </p:nvPicPr>
        <p:blipFill>
          <a:blip r:embed="rId8">
            <a:extLst/>
          </a:blip>
          <a:stretch>
            <a:fillRect/>
          </a:stretch>
        </p:blipFill>
        <p:spPr>
          <a:xfrm>
            <a:off x="598487" y="657225"/>
            <a:ext cx="6792913" cy="625475"/>
          </a:xfrm>
          <a:prstGeom prst="rect">
            <a:avLst/>
          </a:prstGeom>
          <a:ln w="12700">
            <a:miter lim="400000"/>
          </a:ln>
        </p:spPr>
      </p:pic>
      <p:pic>
        <p:nvPicPr>
          <p:cNvPr id="19" name="09PreAlg LNHeader06-01.png"/>
          <p:cNvPicPr/>
          <p:nvPr/>
        </p:nvPicPr>
        <p:blipFill>
          <a:blip r:embed="rId9">
            <a:extLst/>
          </a:blip>
          <a:stretch>
            <a:fillRect/>
          </a:stretch>
        </p:blipFill>
        <p:spPr>
          <a:xfrm>
            <a:off x="0" y="-28575"/>
            <a:ext cx="1143001" cy="641351"/>
          </a:xfrm>
          <a:prstGeom prst="rect">
            <a:avLst/>
          </a:prstGeom>
          <a:ln w="12700">
            <a:miter lim="400000"/>
          </a:ln>
        </p:spPr>
      </p:pic>
      <p:pic>
        <p:nvPicPr>
          <p:cNvPr id="20" name="09PreAlg LTHeader06-01.png"/>
          <p:cNvPicPr/>
          <p:nvPr/>
        </p:nvPicPr>
        <p:blipFill>
          <a:blip r:embed="rId10">
            <a:extLst/>
          </a:blip>
          <a:stretch>
            <a:fillRect/>
          </a:stretch>
        </p:blipFill>
        <p:spPr>
          <a:xfrm>
            <a:off x="1819275" y="0"/>
            <a:ext cx="7324726" cy="419101"/>
          </a:xfrm>
          <a:prstGeom prst="rect">
            <a:avLst/>
          </a:prstGeom>
          <a:ln w="12700">
            <a:miter lim="400000"/>
          </a:ln>
        </p:spPr>
      </p:pic>
      <p:sp>
        <p:nvSpPr>
          <p:cNvPr id="21" name="Shape 21"/>
          <p:cNvSpPr/>
          <p:nvPr/>
        </p:nvSpPr>
        <p:spPr>
          <a:xfrm>
            <a:off x="3886200" y="800100"/>
            <a:ext cx="3136900" cy="36082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000"/>
              </a:spcBef>
              <a:buClr>
                <a:srgbClr val="0EA55E"/>
              </a:buClr>
              <a:buFont typeface="Arial"/>
              <a:defRPr b="1">
                <a:solidFill>
                  <a:srgbClr val="0EA55E"/>
                </a:solidFill>
                <a:uFill>
                  <a:solidFill>
                    <a:srgbClr val="0EA55E"/>
                  </a:solidFill>
                </a:uFill>
              </a:defRPr>
            </a:lvl1pPr>
          </a:lstStyle>
          <a:p>
            <a:pPr lvl="0">
              <a:defRPr b="0">
                <a:solidFill>
                  <a:srgbClr val="000000"/>
                </a:solidFill>
                <a:uFillTx/>
              </a:defRPr>
            </a:pPr>
            <a:r>
              <a:rPr b="1">
                <a:solidFill>
                  <a:srgbClr val="0EA55E"/>
                </a:solidFill>
                <a:uFill>
                  <a:solidFill>
                    <a:srgbClr val="0EA55E"/>
                  </a:solidFill>
                </a:uFill>
              </a:rPr>
              <a:t>Over Lesson 5–5</a:t>
            </a:r>
          </a:p>
        </p:txBody>
      </p:sp>
      <p:sp>
        <p:nvSpPr>
          <p:cNvPr id="22" name="Shape 22"/>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showMasterPhAnim="1">
  <p:cSld name="2_Default Design">
    <p:spTree>
      <p:nvGrpSpPr>
        <p:cNvPr id="1" name=""/>
        <p:cNvGrpSpPr/>
        <p:nvPr/>
      </p:nvGrpSpPr>
      <p:grpSpPr>
        <a:xfrm>
          <a:off x="0" y="0"/>
          <a:ext cx="0" cy="0"/>
          <a:chOff x="0" y="0"/>
          <a:chExt cx="0" cy="0"/>
        </a:xfrm>
      </p:grpSpPr>
      <p:pic>
        <p:nvPicPr>
          <p:cNvPr id="24"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25"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26"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27"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28"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29" name="09PreAlg LNHeader06-01.png"/>
          <p:cNvPicPr/>
          <p:nvPr/>
        </p:nvPicPr>
        <p:blipFill>
          <a:blip r:embed="rId7">
            <a:extLst/>
          </a:blip>
          <a:stretch>
            <a:fillRect/>
          </a:stretch>
        </p:blipFill>
        <p:spPr>
          <a:xfrm>
            <a:off x="0" y="-28575"/>
            <a:ext cx="1143001" cy="641351"/>
          </a:xfrm>
          <a:prstGeom prst="rect">
            <a:avLst/>
          </a:prstGeom>
          <a:ln w="12700">
            <a:miter lim="400000"/>
          </a:ln>
        </p:spPr>
      </p:pic>
      <p:pic>
        <p:nvPicPr>
          <p:cNvPr id="30" name="09PreAlg LTHeader06-01.png"/>
          <p:cNvPicPr/>
          <p:nvPr/>
        </p:nvPicPr>
        <p:blipFill>
          <a:blip r:embed="rId8">
            <a:extLst/>
          </a:blip>
          <a:stretch>
            <a:fillRect/>
          </a:stretch>
        </p:blipFill>
        <p:spPr>
          <a:xfrm>
            <a:off x="1819275" y="0"/>
            <a:ext cx="7324726" cy="419101"/>
          </a:xfrm>
          <a:prstGeom prst="rect">
            <a:avLst/>
          </a:prstGeom>
          <a:ln w="12700">
            <a:miter lim="400000"/>
          </a:ln>
        </p:spPr>
      </p:pic>
      <p:sp>
        <p:nvSpPr>
          <p:cNvPr id="31" name="Shape 3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showMasterPhAnim="1">
  <p:cSld name="5_Default Design">
    <p:spTree>
      <p:nvGrpSpPr>
        <p:cNvPr id="1" name=""/>
        <p:cNvGrpSpPr/>
        <p:nvPr/>
      </p:nvGrpSpPr>
      <p:grpSpPr>
        <a:xfrm>
          <a:off x="0" y="0"/>
          <a:ext cx="0" cy="0"/>
          <a:chOff x="0" y="0"/>
          <a:chExt cx="0" cy="0"/>
        </a:xfrm>
      </p:grpSpPr>
      <p:pic>
        <p:nvPicPr>
          <p:cNvPr id="3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3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3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3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38" name="Example_1.png"/>
          <p:cNvPicPr/>
          <p:nvPr/>
        </p:nvPicPr>
        <p:blipFill>
          <a:blip r:embed="rId7">
            <a:extLst/>
          </a:blip>
          <a:stretch>
            <a:fillRect/>
          </a:stretch>
        </p:blipFill>
        <p:spPr>
          <a:xfrm>
            <a:off x="581025" y="657225"/>
            <a:ext cx="6738938" cy="2990850"/>
          </a:xfrm>
          <a:prstGeom prst="rect">
            <a:avLst/>
          </a:prstGeom>
          <a:ln w="12700">
            <a:miter lim="400000"/>
          </a:ln>
        </p:spPr>
      </p:pic>
      <p:pic>
        <p:nvPicPr>
          <p:cNvPr id="39" name="09PreAlg LNHeader06-01.png"/>
          <p:cNvPicPr/>
          <p:nvPr/>
        </p:nvPicPr>
        <p:blipFill>
          <a:blip r:embed="rId8">
            <a:extLst/>
          </a:blip>
          <a:stretch>
            <a:fillRect/>
          </a:stretch>
        </p:blipFill>
        <p:spPr>
          <a:xfrm>
            <a:off x="0" y="-28575"/>
            <a:ext cx="1143001" cy="641351"/>
          </a:xfrm>
          <a:prstGeom prst="rect">
            <a:avLst/>
          </a:prstGeom>
          <a:ln w="12700">
            <a:miter lim="400000"/>
          </a:ln>
        </p:spPr>
      </p:pic>
      <p:pic>
        <p:nvPicPr>
          <p:cNvPr id="40" name="09PreAlg LTHeader06-01.png"/>
          <p:cNvPicPr/>
          <p:nvPr/>
        </p:nvPicPr>
        <p:blipFill>
          <a:blip r:embed="rId9">
            <a:extLst/>
          </a:blip>
          <a:stretch>
            <a:fillRect/>
          </a:stretch>
        </p:blipFill>
        <p:spPr>
          <a:xfrm>
            <a:off x="1819275" y="0"/>
            <a:ext cx="7324726" cy="419101"/>
          </a:xfrm>
          <a:prstGeom prst="rect">
            <a:avLst/>
          </a:prstGeom>
          <a:ln w="12700">
            <a:miter lim="400000"/>
          </a:ln>
        </p:spPr>
      </p:pic>
      <p:sp>
        <p:nvSpPr>
          <p:cNvPr id="41" name="Shape 4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showMasterPhAnim="1">
  <p:cSld name="6_Default Design">
    <p:spTree>
      <p:nvGrpSpPr>
        <p:cNvPr id="1" name=""/>
        <p:cNvGrpSpPr/>
        <p:nvPr/>
      </p:nvGrpSpPr>
      <p:grpSpPr>
        <a:xfrm>
          <a:off x="0" y="0"/>
          <a:ext cx="0" cy="0"/>
          <a:chOff x="0" y="0"/>
          <a:chExt cx="0" cy="0"/>
        </a:xfrm>
      </p:grpSpPr>
      <p:pic>
        <p:nvPicPr>
          <p:cNvPr id="4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4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4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4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4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48" name="09PreAlg LNHeader06-01.png"/>
          <p:cNvPicPr/>
          <p:nvPr/>
        </p:nvPicPr>
        <p:blipFill>
          <a:blip r:embed="rId7">
            <a:extLst/>
          </a:blip>
          <a:stretch>
            <a:fillRect/>
          </a:stretch>
        </p:blipFill>
        <p:spPr>
          <a:xfrm>
            <a:off x="0" y="-28575"/>
            <a:ext cx="1143001" cy="641351"/>
          </a:xfrm>
          <a:prstGeom prst="rect">
            <a:avLst/>
          </a:prstGeom>
          <a:ln w="12700">
            <a:miter lim="400000"/>
          </a:ln>
        </p:spPr>
      </p:pic>
      <p:pic>
        <p:nvPicPr>
          <p:cNvPr id="49" name="09PreAlg LTHeader06-01.png"/>
          <p:cNvPicPr/>
          <p:nvPr/>
        </p:nvPicPr>
        <p:blipFill>
          <a:blip r:embed="rId8">
            <a:extLst/>
          </a:blip>
          <a:stretch>
            <a:fillRect/>
          </a:stretch>
        </p:blipFill>
        <p:spPr>
          <a:xfrm>
            <a:off x="1819275" y="0"/>
            <a:ext cx="7324726" cy="419101"/>
          </a:xfrm>
          <a:prstGeom prst="rect">
            <a:avLst/>
          </a:prstGeom>
          <a:ln w="12700">
            <a:miter lim="400000"/>
          </a:ln>
        </p:spPr>
      </p:pic>
      <p:pic>
        <p:nvPicPr>
          <p:cNvPr id="50" name="Real World Ex_2.png"/>
          <p:cNvPicPr/>
          <p:nvPr/>
        </p:nvPicPr>
        <p:blipFill>
          <a:blip r:embed="rId9">
            <a:extLst/>
          </a:blip>
          <a:stretch>
            <a:fillRect/>
          </a:stretch>
        </p:blipFill>
        <p:spPr>
          <a:xfrm>
            <a:off x="581025" y="657225"/>
            <a:ext cx="6738938" cy="2990850"/>
          </a:xfrm>
          <a:prstGeom prst="rect">
            <a:avLst/>
          </a:prstGeom>
          <a:ln w="12700">
            <a:miter lim="400000"/>
          </a:ln>
        </p:spPr>
      </p:pic>
      <p:sp>
        <p:nvSpPr>
          <p:cNvPr id="51" name="Shape 5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7_Default Design">
    <p:spTree>
      <p:nvGrpSpPr>
        <p:cNvPr id="1" name=""/>
        <p:cNvGrpSpPr/>
        <p:nvPr/>
      </p:nvGrpSpPr>
      <p:grpSpPr>
        <a:xfrm>
          <a:off x="0" y="0"/>
          <a:ext cx="0" cy="0"/>
          <a:chOff x="0" y="0"/>
          <a:chExt cx="0" cy="0"/>
        </a:xfrm>
      </p:grpSpPr>
      <p:pic>
        <p:nvPicPr>
          <p:cNvPr id="5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5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5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5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5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58" name="Example_3.png"/>
          <p:cNvPicPr/>
          <p:nvPr/>
        </p:nvPicPr>
        <p:blipFill>
          <a:blip r:embed="rId7">
            <a:extLst/>
          </a:blip>
          <a:stretch>
            <a:fillRect/>
          </a:stretch>
        </p:blipFill>
        <p:spPr>
          <a:xfrm>
            <a:off x="581025" y="657225"/>
            <a:ext cx="6738938" cy="2990850"/>
          </a:xfrm>
          <a:prstGeom prst="rect">
            <a:avLst/>
          </a:prstGeom>
          <a:ln w="12700">
            <a:miter lim="400000"/>
          </a:ln>
        </p:spPr>
      </p:pic>
      <p:pic>
        <p:nvPicPr>
          <p:cNvPr id="59" name="09PreAlg LNHeader06-01.png"/>
          <p:cNvPicPr/>
          <p:nvPr/>
        </p:nvPicPr>
        <p:blipFill>
          <a:blip r:embed="rId8">
            <a:extLst/>
          </a:blip>
          <a:stretch>
            <a:fillRect/>
          </a:stretch>
        </p:blipFill>
        <p:spPr>
          <a:xfrm>
            <a:off x="0" y="-28575"/>
            <a:ext cx="1143001" cy="641351"/>
          </a:xfrm>
          <a:prstGeom prst="rect">
            <a:avLst/>
          </a:prstGeom>
          <a:ln w="12700">
            <a:miter lim="400000"/>
          </a:ln>
        </p:spPr>
      </p:pic>
      <p:pic>
        <p:nvPicPr>
          <p:cNvPr id="60" name="09PreAlg LTHeader06-01.png"/>
          <p:cNvPicPr/>
          <p:nvPr/>
        </p:nvPicPr>
        <p:blipFill>
          <a:blip r:embed="rId9">
            <a:extLst/>
          </a:blip>
          <a:stretch>
            <a:fillRect/>
          </a:stretch>
        </p:blipFill>
        <p:spPr>
          <a:xfrm>
            <a:off x="1819275" y="0"/>
            <a:ext cx="7324726" cy="419101"/>
          </a:xfrm>
          <a:prstGeom prst="rect">
            <a:avLst/>
          </a:prstGeom>
          <a:ln w="12700">
            <a:miter lim="400000"/>
          </a:ln>
        </p:spPr>
      </p:pic>
      <p:sp>
        <p:nvSpPr>
          <p:cNvPr id="61" name="Shape 6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8_Default Design">
    <p:spTree>
      <p:nvGrpSpPr>
        <p:cNvPr id="1" name=""/>
        <p:cNvGrpSpPr/>
        <p:nvPr/>
      </p:nvGrpSpPr>
      <p:grpSpPr>
        <a:xfrm>
          <a:off x="0" y="0"/>
          <a:ext cx="0" cy="0"/>
          <a:chOff x="0" y="0"/>
          <a:chExt cx="0" cy="0"/>
        </a:xfrm>
      </p:grpSpPr>
      <p:pic>
        <p:nvPicPr>
          <p:cNvPr id="6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6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6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6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6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68" name="Example_4.png"/>
          <p:cNvPicPr/>
          <p:nvPr/>
        </p:nvPicPr>
        <p:blipFill>
          <a:blip r:embed="rId7">
            <a:extLst/>
          </a:blip>
          <a:stretch>
            <a:fillRect/>
          </a:stretch>
        </p:blipFill>
        <p:spPr>
          <a:xfrm>
            <a:off x="581025" y="657225"/>
            <a:ext cx="6738938" cy="2990850"/>
          </a:xfrm>
          <a:prstGeom prst="rect">
            <a:avLst/>
          </a:prstGeom>
          <a:ln w="12700">
            <a:miter lim="400000"/>
          </a:ln>
        </p:spPr>
      </p:pic>
      <p:pic>
        <p:nvPicPr>
          <p:cNvPr id="69" name="09PreAlg LNHeader06-01.png"/>
          <p:cNvPicPr/>
          <p:nvPr/>
        </p:nvPicPr>
        <p:blipFill>
          <a:blip r:embed="rId8">
            <a:extLst/>
          </a:blip>
          <a:stretch>
            <a:fillRect/>
          </a:stretch>
        </p:blipFill>
        <p:spPr>
          <a:xfrm>
            <a:off x="0" y="-28575"/>
            <a:ext cx="1143001" cy="641351"/>
          </a:xfrm>
          <a:prstGeom prst="rect">
            <a:avLst/>
          </a:prstGeom>
          <a:ln w="12700">
            <a:miter lim="400000"/>
          </a:ln>
        </p:spPr>
      </p:pic>
      <p:pic>
        <p:nvPicPr>
          <p:cNvPr id="70" name="09PreAlg LTHeader06-01.png"/>
          <p:cNvPicPr/>
          <p:nvPr/>
        </p:nvPicPr>
        <p:blipFill>
          <a:blip r:embed="rId9">
            <a:extLst/>
          </a:blip>
          <a:stretch>
            <a:fillRect/>
          </a:stretch>
        </p:blipFill>
        <p:spPr>
          <a:xfrm>
            <a:off x="1819275" y="0"/>
            <a:ext cx="7324726" cy="419101"/>
          </a:xfrm>
          <a:prstGeom prst="rect">
            <a:avLst/>
          </a:prstGeom>
          <a:ln w="12700">
            <a:miter lim="400000"/>
          </a:ln>
        </p:spPr>
      </p:pic>
      <p:sp>
        <p:nvSpPr>
          <p:cNvPr id="71" name="Shape 7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9_Default Design">
    <p:spTree>
      <p:nvGrpSpPr>
        <p:cNvPr id="1" name=""/>
        <p:cNvGrpSpPr/>
        <p:nvPr/>
      </p:nvGrpSpPr>
      <p:grpSpPr>
        <a:xfrm>
          <a:off x="0" y="0"/>
          <a:ext cx="0" cy="0"/>
          <a:chOff x="0" y="0"/>
          <a:chExt cx="0" cy="0"/>
        </a:xfrm>
      </p:grpSpPr>
      <p:pic>
        <p:nvPicPr>
          <p:cNvPr id="73"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74" name="09_Pre-Algbra-Nav_Bar-short.png"/>
          <p:cNvPicPr/>
          <p:nvPr/>
        </p:nvPicPr>
        <p:blipFill>
          <a:blip r:embed="rId3">
            <a:extLst/>
          </a:blip>
          <a:stretch>
            <a:fillRect/>
          </a:stretch>
        </p:blipFill>
        <p:spPr>
          <a:xfrm>
            <a:off x="2114550" y="6072187"/>
            <a:ext cx="7029450" cy="785813"/>
          </a:xfrm>
          <a:prstGeom prst="rect">
            <a:avLst/>
          </a:prstGeom>
          <a:ln w="12700">
            <a:miter lim="400000"/>
          </a:ln>
        </p:spPr>
      </p:pic>
      <p:pic>
        <p:nvPicPr>
          <p:cNvPr id="75" name="09_PAlg-Back.png"/>
          <p:cNvPicPr/>
          <p:nvPr/>
        </p:nvPicPr>
        <p:blipFill>
          <a:blip r:embed="rId4">
            <a:extLst/>
          </a:blip>
          <a:stretch>
            <a:fillRect/>
          </a:stretch>
        </p:blipFill>
        <p:spPr>
          <a:xfrm>
            <a:off x="8020050" y="6315075"/>
            <a:ext cx="441326" cy="441326"/>
          </a:xfrm>
          <a:prstGeom prst="rect">
            <a:avLst/>
          </a:prstGeom>
          <a:ln w="12700">
            <a:miter lim="400000"/>
          </a:ln>
        </p:spPr>
      </p:pic>
      <p:pic>
        <p:nvPicPr>
          <p:cNvPr id="76" name="09_PAlg-Forward.png"/>
          <p:cNvPicPr/>
          <p:nvPr/>
        </p:nvPicPr>
        <p:blipFill>
          <a:blip r:embed="rId5">
            <a:extLst/>
          </a:blip>
          <a:stretch>
            <a:fillRect/>
          </a:stretch>
        </p:blipFill>
        <p:spPr>
          <a:xfrm>
            <a:off x="8416925" y="6315075"/>
            <a:ext cx="441326" cy="441326"/>
          </a:xfrm>
          <a:prstGeom prst="rect">
            <a:avLst/>
          </a:prstGeom>
          <a:ln w="12700">
            <a:miter lim="400000"/>
          </a:ln>
        </p:spPr>
      </p:pic>
      <p:pic>
        <p:nvPicPr>
          <p:cNvPr id="77" name="09_PAlg-Home.png"/>
          <p:cNvPicPr/>
          <p:nvPr/>
        </p:nvPicPr>
        <p:blipFill>
          <a:blip r:embed="rId6">
            <a:extLst/>
          </a:blip>
          <a:stretch>
            <a:fillRect/>
          </a:stretch>
        </p:blipFill>
        <p:spPr>
          <a:xfrm>
            <a:off x="7515225" y="6315075"/>
            <a:ext cx="441326" cy="441326"/>
          </a:xfrm>
          <a:prstGeom prst="rect">
            <a:avLst/>
          </a:prstGeom>
          <a:ln w="12700">
            <a:miter lim="400000"/>
          </a:ln>
        </p:spPr>
      </p:pic>
      <p:pic>
        <p:nvPicPr>
          <p:cNvPr id="78" name="Example_5.png"/>
          <p:cNvPicPr/>
          <p:nvPr/>
        </p:nvPicPr>
        <p:blipFill>
          <a:blip r:embed="rId7">
            <a:extLst/>
          </a:blip>
          <a:stretch>
            <a:fillRect/>
          </a:stretch>
        </p:blipFill>
        <p:spPr>
          <a:xfrm>
            <a:off x="581025" y="657225"/>
            <a:ext cx="6738938" cy="2990850"/>
          </a:xfrm>
          <a:prstGeom prst="rect">
            <a:avLst/>
          </a:prstGeom>
          <a:ln w="12700">
            <a:miter lim="400000"/>
          </a:ln>
        </p:spPr>
      </p:pic>
      <p:pic>
        <p:nvPicPr>
          <p:cNvPr id="79" name="09PreAlg LNHeader06-01.png"/>
          <p:cNvPicPr/>
          <p:nvPr/>
        </p:nvPicPr>
        <p:blipFill>
          <a:blip r:embed="rId8">
            <a:extLst/>
          </a:blip>
          <a:stretch>
            <a:fillRect/>
          </a:stretch>
        </p:blipFill>
        <p:spPr>
          <a:xfrm>
            <a:off x="0" y="-28575"/>
            <a:ext cx="1143001" cy="641351"/>
          </a:xfrm>
          <a:prstGeom prst="rect">
            <a:avLst/>
          </a:prstGeom>
          <a:ln w="12700">
            <a:miter lim="400000"/>
          </a:ln>
        </p:spPr>
      </p:pic>
      <p:pic>
        <p:nvPicPr>
          <p:cNvPr id="80" name="09PreAlg LTHeader06-01.png"/>
          <p:cNvPicPr/>
          <p:nvPr/>
        </p:nvPicPr>
        <p:blipFill>
          <a:blip r:embed="rId9">
            <a:extLst/>
          </a:blip>
          <a:stretch>
            <a:fillRect/>
          </a:stretch>
        </p:blipFill>
        <p:spPr>
          <a:xfrm>
            <a:off x="1819275" y="0"/>
            <a:ext cx="7324726" cy="419101"/>
          </a:xfrm>
          <a:prstGeom prst="rect">
            <a:avLst/>
          </a:prstGeom>
          <a:ln w="12700">
            <a:miter lim="400000"/>
          </a:ln>
        </p:spPr>
      </p:pic>
      <p:sp>
        <p:nvSpPr>
          <p:cNvPr id="81" name="Shape 81"/>
          <p:cNvSpPr/>
          <p:nvPr>
            <p:ph type="title"/>
          </p:nvPr>
        </p:nvSpPr>
        <p:spPr>
          <a:prstGeom prst="rect">
            <a:avLst/>
          </a:prstGeom>
        </p:spPr>
        <p:txBody>
          <a:bodyPr/>
          <a:lstStyle/>
          <a:p>
            <a:pPr lvl="0">
              <a:defRPr sz="1800">
                <a:uFillTx/>
              </a:defRPr>
            </a:pPr>
            <a:r>
              <a:rPr sz="1200">
                <a:uFill>
                  <a:solidFill/>
                </a:uFill>
              </a:rPr>
              <a:t>Title Text</a:t>
            </a:r>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09_PreAlg_MasterInterface.png"/>
          <p:cNvPicPr/>
          <p:nvPr/>
        </p:nvPicPr>
        <p:blipFill>
          <a:blip r:embed="rId2">
            <a:extLst/>
          </a:blip>
          <a:stretch>
            <a:fillRect/>
          </a:stretch>
        </p:blipFill>
        <p:spPr>
          <a:xfrm>
            <a:off x="0" y="0"/>
            <a:ext cx="9144000" cy="6858000"/>
          </a:xfrm>
          <a:prstGeom prst="rect">
            <a:avLst/>
          </a:prstGeom>
          <a:ln w="12700">
            <a:miter lim="400000"/>
          </a:ln>
        </p:spPr>
      </p:pic>
      <p:pic>
        <p:nvPicPr>
          <p:cNvPr id="3" name="Lesson Menu.png"/>
          <p:cNvPicPr/>
          <p:nvPr/>
        </p:nvPicPr>
        <p:blipFill>
          <a:blip r:embed="rId3">
            <a:extLst/>
          </a:blip>
          <a:stretch>
            <a:fillRect/>
          </a:stretch>
        </p:blipFill>
        <p:spPr>
          <a:xfrm>
            <a:off x="809625" y="685800"/>
            <a:ext cx="3683001" cy="1100138"/>
          </a:xfrm>
          <a:prstGeom prst="rect">
            <a:avLst/>
          </a:prstGeom>
          <a:ln w="12700">
            <a:miter lim="400000"/>
          </a:ln>
        </p:spPr>
      </p:pic>
      <p:pic>
        <p:nvPicPr>
          <p:cNvPr id="4" name="09PreAlg LNHeader06-01.png"/>
          <p:cNvPicPr/>
          <p:nvPr/>
        </p:nvPicPr>
        <p:blipFill>
          <a:blip r:embed="rId4">
            <a:extLst/>
          </a:blip>
          <a:stretch>
            <a:fillRect/>
          </a:stretch>
        </p:blipFill>
        <p:spPr>
          <a:xfrm>
            <a:off x="0" y="-28575"/>
            <a:ext cx="1143001" cy="641351"/>
          </a:xfrm>
          <a:prstGeom prst="rect">
            <a:avLst/>
          </a:prstGeom>
          <a:ln w="12700">
            <a:miter lim="400000"/>
          </a:ln>
        </p:spPr>
      </p:pic>
      <p:pic>
        <p:nvPicPr>
          <p:cNvPr id="5" name="09PreAlg LTHeader06-01.png"/>
          <p:cNvPicPr/>
          <p:nvPr/>
        </p:nvPicPr>
        <p:blipFill>
          <a:blip r:embed="rId5">
            <a:extLst/>
          </a:blip>
          <a:stretch>
            <a:fillRect/>
          </a:stretch>
        </p:blipFill>
        <p:spPr>
          <a:xfrm>
            <a:off x="1819275" y="0"/>
            <a:ext cx="7324726" cy="419101"/>
          </a:xfrm>
          <a:prstGeom prst="rect">
            <a:avLst/>
          </a:prstGeom>
          <a:ln w="12700">
            <a:miter lim="400000"/>
          </a:ln>
        </p:spPr>
      </p:pic>
      <p:sp>
        <p:nvSpPr>
          <p:cNvPr id="6" name="Shape 6"/>
          <p:cNvSpPr/>
          <p:nvPr>
            <p:ph type="title"/>
          </p:nvPr>
        </p:nvSpPr>
        <p:spPr>
          <a:xfrm>
            <a:off x="5486400" y="6953250"/>
            <a:ext cx="3657600" cy="182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lvl="0">
              <a:defRPr sz="1800">
                <a:uFillTx/>
              </a:defRPr>
            </a:pPr>
            <a:r>
              <a:rPr sz="1200">
                <a:uFill>
                  <a:solidFill/>
                </a:uFill>
              </a:rPr>
              <a:t>Title Text</a:t>
            </a:r>
          </a:p>
        </p:txBody>
      </p:sp>
    </p:spTree>
  </p:cSld>
  <p:clrMap bg1="lt1" tx1="dk1" bg2="lt2"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ransition spd="med" advClick="1"/>
  <p:txStyles>
    <p:titleStyle>
      <a:lvl1pPr algn="r">
        <a:defRPr sz="1200">
          <a:uFill>
            <a:solidFill/>
          </a:uFill>
          <a:latin typeface="+mn-lt"/>
          <a:ea typeface="+mn-ea"/>
          <a:cs typeface="+mn-cs"/>
          <a:sym typeface="Arial"/>
        </a:defRPr>
      </a:lvl1pPr>
      <a:lvl2pPr indent="228600" algn="r">
        <a:defRPr sz="1200">
          <a:uFill>
            <a:solidFill/>
          </a:uFill>
          <a:latin typeface="+mn-lt"/>
          <a:ea typeface="+mn-ea"/>
          <a:cs typeface="+mn-cs"/>
          <a:sym typeface="Arial"/>
        </a:defRPr>
      </a:lvl2pPr>
      <a:lvl3pPr indent="457200" algn="r">
        <a:defRPr sz="1200">
          <a:uFill>
            <a:solidFill/>
          </a:uFill>
          <a:latin typeface="+mn-lt"/>
          <a:ea typeface="+mn-ea"/>
          <a:cs typeface="+mn-cs"/>
          <a:sym typeface="Arial"/>
        </a:defRPr>
      </a:lvl3pPr>
      <a:lvl4pPr indent="685800" algn="r">
        <a:defRPr sz="1200">
          <a:uFill>
            <a:solidFill/>
          </a:uFill>
          <a:latin typeface="+mn-lt"/>
          <a:ea typeface="+mn-ea"/>
          <a:cs typeface="+mn-cs"/>
          <a:sym typeface="Arial"/>
        </a:defRPr>
      </a:lvl4pPr>
      <a:lvl5pPr indent="914400" algn="r">
        <a:defRPr sz="1200">
          <a:uFill>
            <a:solidFill/>
          </a:uFill>
          <a:latin typeface="+mn-lt"/>
          <a:ea typeface="+mn-ea"/>
          <a:cs typeface="+mn-cs"/>
          <a:sym typeface="Arial"/>
        </a:defRPr>
      </a:lvl5pPr>
      <a:lvl6pPr indent="1143000" algn="r">
        <a:defRPr sz="1200">
          <a:uFill>
            <a:solidFill/>
          </a:uFill>
          <a:latin typeface="+mn-lt"/>
          <a:ea typeface="+mn-ea"/>
          <a:cs typeface="+mn-cs"/>
          <a:sym typeface="Arial"/>
        </a:defRPr>
      </a:lvl6pPr>
      <a:lvl7pPr indent="1371600" algn="r">
        <a:defRPr sz="1200">
          <a:uFill>
            <a:solidFill/>
          </a:uFill>
          <a:latin typeface="+mn-lt"/>
          <a:ea typeface="+mn-ea"/>
          <a:cs typeface="+mn-cs"/>
          <a:sym typeface="Arial"/>
        </a:defRPr>
      </a:lvl7pPr>
      <a:lvl8pPr indent="1600200" algn="r">
        <a:defRPr sz="1200">
          <a:uFill>
            <a:solidFill/>
          </a:uFill>
          <a:latin typeface="+mn-lt"/>
          <a:ea typeface="+mn-ea"/>
          <a:cs typeface="+mn-cs"/>
          <a:sym typeface="Arial"/>
        </a:defRPr>
      </a:lvl8pPr>
      <a:lvl9pPr indent="1828800" algn="r">
        <a:defRPr sz="1200">
          <a:uFill>
            <a:solidFill/>
          </a:uFill>
          <a:latin typeface="+mn-lt"/>
          <a:ea typeface="+mn-ea"/>
          <a:cs typeface="+mn-cs"/>
          <a:sym typeface="Arial"/>
        </a:defRPr>
      </a:lvl9pPr>
    </p:titleStyle>
    <p:bodyStyle>
      <a:lvl1pPr marL="383540" marR="40639" indent="-342900">
        <a:spcBef>
          <a:spcPts val="700"/>
        </a:spcBef>
        <a:buSzPct val="100000"/>
        <a:buChar char="•"/>
        <a:defRPr sz="3200">
          <a:uFill>
            <a:solidFill/>
          </a:uFill>
          <a:latin typeface="+mn-lt"/>
          <a:ea typeface="+mn-ea"/>
          <a:cs typeface="+mn-cs"/>
          <a:sym typeface="Arial"/>
        </a:defRPr>
      </a:lvl1pPr>
      <a:lvl2pPr marL="824411" marR="40639" indent="-326571">
        <a:spcBef>
          <a:spcPts val="700"/>
        </a:spcBef>
        <a:buSzPct val="100000"/>
        <a:buChar char="•"/>
        <a:defRPr sz="3200">
          <a:uFill>
            <a:solidFill/>
          </a:uFill>
          <a:latin typeface="+mn-lt"/>
          <a:ea typeface="+mn-ea"/>
          <a:cs typeface="+mn-cs"/>
          <a:sym typeface="Arial"/>
        </a:defRPr>
      </a:lvl2pPr>
      <a:lvl3pPr marL="1259839" marR="40639" indent="-304800">
        <a:spcBef>
          <a:spcPts val="700"/>
        </a:spcBef>
        <a:buSzPct val="100000"/>
        <a:buChar char="•"/>
        <a:defRPr sz="3200">
          <a:uFill>
            <a:solidFill/>
          </a:uFill>
          <a:latin typeface="+mn-lt"/>
          <a:ea typeface="+mn-ea"/>
          <a:cs typeface="+mn-cs"/>
          <a:sym typeface="Arial"/>
        </a:defRPr>
      </a:lvl3pPr>
      <a:lvl4pPr marL="1778000" marR="40639" indent="-365760">
        <a:spcBef>
          <a:spcPts val="700"/>
        </a:spcBef>
        <a:buSzPct val="100000"/>
        <a:buChar char="•"/>
        <a:defRPr sz="3200">
          <a:uFill>
            <a:solidFill/>
          </a:uFill>
          <a:latin typeface="+mn-lt"/>
          <a:ea typeface="+mn-ea"/>
          <a:cs typeface="+mn-cs"/>
          <a:sym typeface="Arial"/>
        </a:defRPr>
      </a:lvl4pPr>
      <a:lvl5pPr marL="2235200" marR="40639" indent="-365760">
        <a:spcBef>
          <a:spcPts val="700"/>
        </a:spcBef>
        <a:buSzPct val="100000"/>
        <a:buChar char="•"/>
        <a:defRPr sz="3200">
          <a:uFill>
            <a:solidFill/>
          </a:uFill>
          <a:latin typeface="+mn-lt"/>
          <a:ea typeface="+mn-ea"/>
          <a:cs typeface="+mn-cs"/>
          <a:sym typeface="Arial"/>
        </a:defRPr>
      </a:lvl5pPr>
      <a:lvl6pPr marL="2235200" marR="40639" indent="-365760">
        <a:spcBef>
          <a:spcPts val="700"/>
        </a:spcBef>
        <a:buSzPct val="100000"/>
        <a:buChar char="•"/>
        <a:defRPr sz="3200">
          <a:uFill>
            <a:solidFill/>
          </a:uFill>
          <a:latin typeface="+mn-lt"/>
          <a:ea typeface="+mn-ea"/>
          <a:cs typeface="+mn-cs"/>
          <a:sym typeface="Arial"/>
        </a:defRPr>
      </a:lvl6pPr>
      <a:lvl7pPr marL="2235200" marR="40639" indent="-365760">
        <a:spcBef>
          <a:spcPts val="700"/>
        </a:spcBef>
        <a:buSzPct val="100000"/>
        <a:buChar char="•"/>
        <a:defRPr sz="3200">
          <a:uFill>
            <a:solidFill/>
          </a:uFill>
          <a:latin typeface="+mn-lt"/>
          <a:ea typeface="+mn-ea"/>
          <a:cs typeface="+mn-cs"/>
          <a:sym typeface="Arial"/>
        </a:defRPr>
      </a:lvl7pPr>
      <a:lvl8pPr marL="2235200" marR="40639" indent="-365760">
        <a:spcBef>
          <a:spcPts val="700"/>
        </a:spcBef>
        <a:buSzPct val="100000"/>
        <a:buChar char="•"/>
        <a:defRPr sz="3200">
          <a:uFill>
            <a:solidFill/>
          </a:uFill>
          <a:latin typeface="+mn-lt"/>
          <a:ea typeface="+mn-ea"/>
          <a:cs typeface="+mn-cs"/>
          <a:sym typeface="Arial"/>
        </a:defRPr>
      </a:lvl8pPr>
      <a:lvl9pPr marL="2235200" marR="40639" indent="-365760">
        <a:spcBef>
          <a:spcPts val="700"/>
        </a:spcBef>
        <a:buSzPct val="100000"/>
        <a:buChar char="•"/>
        <a:defRPr sz="3200">
          <a:uFill>
            <a:solidFill/>
          </a:uFill>
          <a:latin typeface="+mn-lt"/>
          <a:ea typeface="+mn-ea"/>
          <a:cs typeface="+mn-cs"/>
          <a:sym typeface="Arial"/>
        </a:defRPr>
      </a:lvl9pPr>
    </p:bodyStyle>
    <p:otherStyle>
      <a:lvl1pPr algn="ctr" defTabSz="584200">
        <a:defRPr>
          <a:solidFill>
            <a:schemeClr val="tx1"/>
          </a:solidFill>
          <a:uFill>
            <a:solidFill/>
          </a:uFill>
          <a:latin typeface="+mn-lt"/>
          <a:ea typeface="+mn-ea"/>
          <a:cs typeface="+mn-cs"/>
          <a:sym typeface="Arial"/>
        </a:defRPr>
      </a:lvl1pPr>
      <a:lvl2pPr indent="228600" algn="ctr" defTabSz="584200">
        <a:defRPr>
          <a:solidFill>
            <a:schemeClr val="tx1"/>
          </a:solidFill>
          <a:uFill>
            <a:solidFill/>
          </a:uFill>
          <a:latin typeface="+mn-lt"/>
          <a:ea typeface="+mn-ea"/>
          <a:cs typeface="+mn-cs"/>
          <a:sym typeface="Arial"/>
        </a:defRPr>
      </a:lvl2pPr>
      <a:lvl3pPr indent="457200" algn="ctr" defTabSz="584200">
        <a:defRPr>
          <a:solidFill>
            <a:schemeClr val="tx1"/>
          </a:solidFill>
          <a:uFill>
            <a:solidFill/>
          </a:uFill>
          <a:latin typeface="+mn-lt"/>
          <a:ea typeface="+mn-ea"/>
          <a:cs typeface="+mn-cs"/>
          <a:sym typeface="Arial"/>
        </a:defRPr>
      </a:lvl3pPr>
      <a:lvl4pPr indent="685800" algn="ctr" defTabSz="584200">
        <a:defRPr>
          <a:solidFill>
            <a:schemeClr val="tx1"/>
          </a:solidFill>
          <a:uFill>
            <a:solidFill/>
          </a:uFill>
          <a:latin typeface="+mn-lt"/>
          <a:ea typeface="+mn-ea"/>
          <a:cs typeface="+mn-cs"/>
          <a:sym typeface="Arial"/>
        </a:defRPr>
      </a:lvl4pPr>
      <a:lvl5pPr indent="914400" algn="ctr" defTabSz="584200">
        <a:defRPr>
          <a:solidFill>
            <a:schemeClr val="tx1"/>
          </a:solidFill>
          <a:uFill>
            <a:solidFill/>
          </a:uFill>
          <a:latin typeface="+mn-lt"/>
          <a:ea typeface="+mn-ea"/>
          <a:cs typeface="+mn-cs"/>
          <a:sym typeface="Arial"/>
        </a:defRPr>
      </a:lvl5pPr>
      <a:lvl6pPr indent="1143000" algn="ctr" defTabSz="584200">
        <a:defRPr>
          <a:solidFill>
            <a:schemeClr val="tx1"/>
          </a:solidFill>
          <a:uFill>
            <a:solidFill/>
          </a:uFill>
          <a:latin typeface="+mn-lt"/>
          <a:ea typeface="+mn-ea"/>
          <a:cs typeface="+mn-cs"/>
          <a:sym typeface="Arial"/>
        </a:defRPr>
      </a:lvl6pPr>
      <a:lvl7pPr indent="1371600" algn="ctr" defTabSz="584200">
        <a:defRPr>
          <a:solidFill>
            <a:schemeClr val="tx1"/>
          </a:solidFill>
          <a:uFill>
            <a:solidFill/>
          </a:uFill>
          <a:latin typeface="+mn-lt"/>
          <a:ea typeface="+mn-ea"/>
          <a:cs typeface="+mn-cs"/>
          <a:sym typeface="Arial"/>
        </a:defRPr>
      </a:lvl7pPr>
      <a:lvl8pPr indent="1600200" algn="ctr" defTabSz="584200">
        <a:defRPr>
          <a:solidFill>
            <a:schemeClr val="tx1"/>
          </a:solidFill>
          <a:uFill>
            <a:solidFill/>
          </a:uFill>
          <a:latin typeface="+mn-lt"/>
          <a:ea typeface="+mn-ea"/>
          <a:cs typeface="+mn-cs"/>
          <a:sym typeface="Arial"/>
        </a:defRPr>
      </a:lvl8pPr>
      <a:lvl9pPr indent="1828800" algn="ctr" defTabSz="584200">
        <a:defRPr>
          <a:solidFill>
            <a:schemeClr val="tx1"/>
          </a:solidFill>
          <a:uFill>
            <a:solidFill/>
          </a:u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7.pn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png"/><Relationship Id="rId3" Type="http://schemas.openxmlformats.org/officeDocument/2006/relationships/image" Target="../media/image1.jpeg"/><Relationship Id="rId4" Type="http://schemas.openxmlformats.org/officeDocument/2006/relationships/image" Target="../media/image3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38.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1.jpeg"/><Relationship Id="rId4" Type="http://schemas.openxmlformats.org/officeDocument/2006/relationships/image" Target="../media/image39.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40.png"/><Relationship Id="rId5" Type="http://schemas.openxmlformats.org/officeDocument/2006/relationships/image" Target="../media/image41.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1.jpeg"/><Relationship Id="rId4" Type="http://schemas.openxmlformats.org/officeDocument/2006/relationships/image" Target="../media/image4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 Target="slide9.xml"/><Relationship Id="rId3" Type="http://schemas.openxmlformats.org/officeDocument/2006/relationships/slide" Target="slide10.xml"/><Relationship Id="rId4" Type="http://schemas.openxmlformats.org/officeDocument/2006/relationships/slide" Target="slide11.xml"/><Relationship Id="rId5" Type="http://schemas.openxmlformats.org/officeDocument/2006/relationships/slide" Target="slide12.xml"/><Relationship Id="rId6" Type="http://schemas.openxmlformats.org/officeDocument/2006/relationships/slide" Target="slide14.xml"/><Relationship Id="rId7" Type="http://schemas.openxmlformats.org/officeDocument/2006/relationships/slide" Target="slide1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 Id="rId3" Type="http://schemas.openxmlformats.org/officeDocument/2006/relationships/image" Target="../media/image20.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 Id="rId3" Type="http://schemas.openxmlformats.org/officeDocument/2006/relationships/image" Target="../media/image2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6E6EB5"/>
        </a:solidFill>
      </p:bgPr>
    </p:bg>
    <p:spTree>
      <p:nvGrpSpPr>
        <p:cNvPr id="1" name=""/>
        <p:cNvGrpSpPr/>
        <p:nvPr/>
      </p:nvGrpSpPr>
      <p:grpSpPr>
        <a:xfrm>
          <a:off x="0" y="0"/>
          <a:ext cx="0" cy="0"/>
          <a:chOff x="0" y="0"/>
          <a:chExt cx="0" cy="0"/>
        </a:xfrm>
      </p:grpSpPr>
      <p:pic>
        <p:nvPicPr>
          <p:cNvPr id="105" name="09_Pre_Alg NA Splash Flash.jpg"/>
          <p:cNvPicPr/>
          <p:nvPr/>
        </p:nvPicPr>
        <p:blipFill>
          <a:blip r:embed="rId2">
            <a:extLst/>
          </a:blip>
          <a:stretch>
            <a:fillRect/>
          </a:stretch>
        </p:blipFill>
        <p:spPr>
          <a:xfrm>
            <a:off x="0" y="0"/>
            <a:ext cx="9144001" cy="6858001"/>
          </a:xfrm>
          <a:prstGeom prst="rect">
            <a:avLst/>
          </a:prstGeom>
          <a:ln w="12700">
            <a:miter lim="400000"/>
          </a:ln>
        </p:spPr>
      </p:pic>
      <p:sp>
        <p:nvSpPr>
          <p:cNvPr id="106" name="Shape 106"/>
          <p:cNvSpPr/>
          <p:nvPr>
            <p:ph type="title"/>
          </p:nvPr>
        </p:nvSpPr>
        <p:spPr>
          <a:prstGeom prst="rect">
            <a:avLst/>
          </a:prstGeom>
        </p:spPr>
        <p:txBody>
          <a:bodyPr/>
          <a:lstStyle/>
          <a:p>
            <a:pPr lvl="0">
              <a:defRPr sz="1800">
                <a:uFillTx/>
              </a:defRPr>
            </a:pPr>
            <a:r>
              <a:rPr sz="1200">
                <a:uFill>
                  <a:solidFill/>
                </a:uFill>
              </a:rPr>
              <a:t>Splash Screen</a:t>
            </a:r>
          </a:p>
        </p:txBody>
      </p:sp>
      <p:pic>
        <p:nvPicPr>
          <p:cNvPr id="107" name="09_Pre_Alg Splash Arm.png"/>
          <p:cNvPicPr/>
          <p:nvPr/>
        </p:nvPicPr>
        <p:blipFill>
          <a:blip r:embed="rId3">
            <a:extLst/>
          </a:blip>
          <a:srcRect l="18124" t="63333" r="63751" b="17778"/>
          <a:stretch>
            <a:fillRect/>
          </a:stretch>
        </p:blipFill>
        <p:spPr>
          <a:xfrm>
            <a:off x="5429250" y="4343400"/>
            <a:ext cx="1657350" cy="1295400"/>
          </a:xfrm>
          <a:prstGeom prst="rect">
            <a:avLst/>
          </a:prstGeom>
          <a:ln w="12700">
            <a:miter lim="400000"/>
          </a:ln>
        </p:spPr>
      </p:pic>
      <p:pic>
        <p:nvPicPr>
          <p:cNvPr id="108" name="09PreAlg LNHeader06-01.png"/>
          <p:cNvPicPr/>
          <p:nvPr/>
        </p:nvPicPr>
        <p:blipFill>
          <a:blip r:embed="rId4">
            <a:extLst/>
          </a:blip>
          <a:stretch>
            <a:fillRect/>
          </a:stretch>
        </p:blipFill>
        <p:spPr>
          <a:xfrm>
            <a:off x="5695950" y="4648200"/>
            <a:ext cx="1143001" cy="641351"/>
          </a:xfrm>
          <a:prstGeom prst="rect">
            <a:avLst/>
          </a:prstGeom>
          <a:ln w="12700">
            <a:miter lim="400000"/>
          </a:ln>
        </p:spPr>
      </p:pic>
      <p:pic>
        <p:nvPicPr>
          <p:cNvPr id="109" name="09PreAlg LTHeader06-01.png"/>
          <p:cNvPicPr/>
          <p:nvPr/>
        </p:nvPicPr>
        <p:blipFill>
          <a:blip r:embed="rId5">
            <a:extLst/>
          </a:blip>
          <a:stretch>
            <a:fillRect/>
          </a:stretch>
        </p:blipFill>
        <p:spPr>
          <a:xfrm>
            <a:off x="1819275" y="4884737"/>
            <a:ext cx="7324726" cy="419101"/>
          </a:xfrm>
          <a:prstGeom prst="rect">
            <a:avLst/>
          </a:prstGeom>
          <a:ln w="12700">
            <a:miter lim="400000"/>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Shape 165"/>
          <p:cNvSpPr/>
          <p:nvPr>
            <p:ph type="title"/>
          </p:nvPr>
        </p:nvSpPr>
        <p:spPr>
          <a:prstGeom prst="rect">
            <a:avLst/>
          </a:prstGeom>
        </p:spPr>
        <p:txBody>
          <a:bodyPr/>
          <a:lstStyle/>
          <a:p>
            <a:pPr lvl="0">
              <a:defRPr sz="1800">
                <a:uFillTx/>
              </a:defRPr>
            </a:pPr>
            <a:r>
              <a:rPr sz="1200">
                <a:uFill>
                  <a:solidFill/>
                </a:uFill>
              </a:rPr>
              <a:t>Vocabulary</a:t>
            </a:r>
          </a:p>
        </p:txBody>
      </p:sp>
      <p:pic>
        <p:nvPicPr>
          <p:cNvPr id="166" name="New Vocab.png"/>
          <p:cNvPicPr/>
          <p:nvPr/>
        </p:nvPicPr>
        <p:blipFill>
          <a:blip r:embed="rId2">
            <a:extLst/>
          </a:blip>
          <a:stretch>
            <a:fillRect/>
          </a:stretch>
        </p:blipFill>
        <p:spPr>
          <a:xfrm>
            <a:off x="711200" y="742950"/>
            <a:ext cx="4241801" cy="895351"/>
          </a:xfrm>
          <a:prstGeom prst="rect">
            <a:avLst/>
          </a:prstGeom>
          <a:ln w="12700">
            <a:miter lim="400000"/>
          </a:ln>
        </p:spPr>
      </p:pic>
      <p:sp>
        <p:nvSpPr>
          <p:cNvPr id="167" name="Shape 167"/>
          <p:cNvSpPr/>
          <p:nvPr/>
        </p:nvSpPr>
        <p:spPr>
          <a:xfrm>
            <a:off x="812800" y="18288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ratio</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66"/>
                                        </p:tgtEl>
                                        <p:attrNameLst>
                                          <p:attrName>style.visibility</p:attrName>
                                        </p:attrNameLst>
                                      </p:cBhvr>
                                      <p:to>
                                        <p:strVal val="visible"/>
                                      </p:to>
                                    </p:set>
                                    <p:animEffect filter="wipe(left)" transition="in">
                                      <p:cBhvr>
                                        <p:cTn id="7" dur="500"/>
                                        <p:tgtEl>
                                          <p:spTgt spid="166"/>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67"/>
                                        </p:tgtEl>
                                        <p:attrNameLst>
                                          <p:attrName>style.visibility</p:attrName>
                                        </p:attrNameLst>
                                      </p:cBhvr>
                                      <p:to>
                                        <p:strVal val="visible"/>
                                      </p:to>
                                    </p:set>
                                    <p:animEffect filter="wipe(left)" transition="in">
                                      <p:cBhvr>
                                        <p:cTn id="11" dur="5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7" grpId="2"/>
      <p:bldP build="whole" bldLvl="1" animBg="1" rev="0" advAuto="0" spid="166" grpId="1"/>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p:nvPr>
        </p:nvSpPr>
        <p:spPr>
          <a:prstGeom prst="rect">
            <a:avLst/>
          </a:prstGeom>
        </p:spPr>
        <p:txBody>
          <a:bodyPr/>
          <a:lstStyle/>
          <a:p>
            <a:pPr lvl="0">
              <a:defRPr sz="1800">
                <a:uFillTx/>
              </a:defRPr>
            </a:pPr>
            <a:r>
              <a:rPr sz="1200">
                <a:uFill>
                  <a:solidFill/>
                </a:uFill>
              </a:rPr>
              <a:t>Concept</a:t>
            </a:r>
          </a:p>
        </p:txBody>
      </p:sp>
      <p:pic>
        <p:nvPicPr>
          <p:cNvPr id="170" name="PALG-CH6-265-KC_A.jpg"/>
          <p:cNvPicPr/>
          <p:nvPr/>
        </p:nvPicPr>
        <p:blipFill>
          <a:blip r:embed="rId2">
            <a:extLst/>
          </a:blip>
          <a:stretch>
            <a:fillRect/>
          </a:stretch>
        </p:blipFill>
        <p:spPr>
          <a:xfrm>
            <a:off x="438150" y="1495425"/>
            <a:ext cx="8239125" cy="2128838"/>
          </a:xfrm>
          <a:prstGeom prst="rect">
            <a:avLst/>
          </a:prstGeom>
          <a:ln w="12700">
            <a:miter lim="400000"/>
          </a:ln>
        </p:spPr>
      </p:pic>
    </p:spTree>
  </p:cSld>
  <p:clrMapOvr>
    <a:masterClrMapping/>
  </p:clrMapOvr>
  <p:transition spd="fast" advClick="1">
    <p:wipe dir="r"/>
  </p:transition>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p:nvPr>
        </p:nvSpPr>
        <p:spPr>
          <a:prstGeom prst="rect">
            <a:avLst/>
          </a:prstGeom>
        </p:spPr>
        <p:txBody>
          <a:bodyPr/>
          <a:lstStyle/>
          <a:p>
            <a:pPr lvl="0">
              <a:defRPr sz="1800">
                <a:uFillTx/>
              </a:defRPr>
            </a:pPr>
            <a:r>
              <a:rPr sz="1200">
                <a:uFill>
                  <a:solidFill/>
                </a:uFill>
              </a:rPr>
              <a:t>Example 1</a:t>
            </a:r>
          </a:p>
        </p:txBody>
      </p:sp>
      <p:sp>
        <p:nvSpPr>
          <p:cNvPr id="173" name="Shape 173"/>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Ratios in Simplest Form</a:t>
            </a:r>
          </a:p>
        </p:txBody>
      </p:sp>
      <p:sp>
        <p:nvSpPr>
          <p:cNvPr id="174" name="Shape 174"/>
          <p:cNvSpPr/>
          <p:nvPr/>
        </p:nvSpPr>
        <p:spPr>
          <a:xfrm>
            <a:off x="876300" y="1503362"/>
            <a:ext cx="7721600"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FFFFFF"/>
              </a:buClr>
              <a:buFont typeface="Arial"/>
              <a:defRPr>
                <a:uFillTx/>
              </a:defRPr>
            </a:pPr>
            <a:r>
              <a:rPr b="1" sz="2400">
                <a:solidFill>
                  <a:srgbClr val="0068AD"/>
                </a:solidFill>
                <a:uFill>
                  <a:solidFill>
                    <a:srgbClr val="0068AD"/>
                  </a:solidFill>
                </a:uFill>
              </a:rPr>
              <a:t>Express the ratio </a:t>
            </a:r>
            <a:r>
              <a:rPr b="1" i="1" sz="2400">
                <a:solidFill>
                  <a:srgbClr val="0068AD"/>
                </a:solidFill>
                <a:uFill>
                  <a:solidFill>
                    <a:srgbClr val="0068AD"/>
                  </a:solidFill>
                </a:uFill>
              </a:rPr>
              <a:t>10 roses out of 12 flowers</a:t>
            </a:r>
            <a:r>
              <a:rPr b="1" sz="2400">
                <a:solidFill>
                  <a:srgbClr val="0068AD"/>
                </a:solidFill>
                <a:uFill>
                  <a:solidFill>
                    <a:srgbClr val="0068AD"/>
                  </a:solidFill>
                </a:uFill>
              </a:rPr>
              <a:t> as </a:t>
            </a:r>
            <a:br>
              <a:rPr b="1" sz="2400">
                <a:solidFill>
                  <a:srgbClr val="0068AD"/>
                </a:solidFill>
                <a:uFill>
                  <a:solidFill>
                    <a:srgbClr val="0068AD"/>
                  </a:solidFill>
                </a:uFill>
              </a:rPr>
            </a:br>
            <a:r>
              <a:rPr b="1" sz="2400">
                <a:solidFill>
                  <a:srgbClr val="0068AD"/>
                </a:solidFill>
                <a:uFill>
                  <a:solidFill>
                    <a:srgbClr val="0068AD"/>
                  </a:solidFill>
                </a:uFill>
              </a:rPr>
              <a:t>a fraction in simplest form. Explain its meaning.</a:t>
            </a:r>
          </a:p>
        </p:txBody>
      </p:sp>
      <p:sp>
        <p:nvSpPr>
          <p:cNvPr id="175" name="Shape 175"/>
          <p:cNvSpPr/>
          <p:nvPr/>
        </p:nvSpPr>
        <p:spPr>
          <a:xfrm>
            <a:off x="2447925" y="2913062"/>
            <a:ext cx="4737100"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500"/>
              </a:spcBef>
              <a:buClr>
                <a:srgbClr val="000000"/>
              </a:buClr>
              <a:buFont typeface="Arial"/>
              <a:defRPr sz="2400"/>
            </a:lvl1pPr>
          </a:lstStyle>
          <a:p>
            <a:pPr lvl="0">
              <a:defRPr sz="1800">
                <a:uFillTx/>
              </a:defRPr>
            </a:pPr>
            <a:r>
              <a:rPr sz="2400">
                <a:uFill>
                  <a:solidFill/>
                </a:uFill>
              </a:rPr>
              <a:t>Divide the numerator and denominator by the GCF, 2.</a:t>
            </a:r>
          </a:p>
        </p:txBody>
      </p:sp>
      <p:pic>
        <p:nvPicPr>
          <p:cNvPr id="176" name="PALG_264.png"/>
          <p:cNvPicPr/>
          <p:nvPr/>
        </p:nvPicPr>
        <p:blipFill>
          <a:blip r:embed="rId2">
            <a:extLst/>
          </a:blip>
          <a:srcRect l="0" t="0" r="52104" b="0"/>
          <a:stretch>
            <a:fillRect/>
          </a:stretch>
        </p:blipFill>
        <p:spPr>
          <a:xfrm>
            <a:off x="933450" y="2841625"/>
            <a:ext cx="469900" cy="785813"/>
          </a:xfrm>
          <a:prstGeom prst="rect">
            <a:avLst/>
          </a:prstGeom>
          <a:ln w="12700">
            <a:miter lim="400000"/>
          </a:ln>
        </p:spPr>
      </p:pic>
      <p:grpSp>
        <p:nvGrpSpPr>
          <p:cNvPr id="181" name="Group 181"/>
          <p:cNvGrpSpPr/>
          <p:nvPr/>
        </p:nvGrpSpPr>
        <p:grpSpPr>
          <a:xfrm>
            <a:off x="1119187" y="2274887"/>
            <a:ext cx="765176" cy="1961705"/>
            <a:chOff x="0" y="0"/>
            <a:chExt cx="765174" cy="1961703"/>
          </a:xfrm>
        </p:grpSpPr>
        <p:pic>
          <p:nvPicPr>
            <p:cNvPr id="177" name="MAC1-4-EqArrow2.jpg"/>
            <p:cNvPicPr/>
            <p:nvPr/>
          </p:nvPicPr>
          <p:blipFill>
            <a:blip r:embed="rId3">
              <a:extLst/>
            </a:blip>
            <a:stretch>
              <a:fillRect/>
            </a:stretch>
          </p:blipFill>
          <p:spPr>
            <a:xfrm>
              <a:off x="0" y="1304925"/>
              <a:ext cx="676276" cy="284163"/>
            </a:xfrm>
            <a:prstGeom prst="rect">
              <a:avLst/>
            </a:prstGeom>
            <a:ln w="12700" cap="flat">
              <a:noFill/>
              <a:miter lim="400000"/>
            </a:ln>
            <a:effectLst/>
          </p:spPr>
        </p:pic>
        <p:pic>
          <p:nvPicPr>
            <p:cNvPr id="178" name="MAC1-4-EqArrow1.jpg"/>
            <p:cNvPicPr/>
            <p:nvPr/>
          </p:nvPicPr>
          <p:blipFill>
            <a:blip r:embed="rId4">
              <a:extLst/>
            </a:blip>
            <a:stretch>
              <a:fillRect/>
            </a:stretch>
          </p:blipFill>
          <p:spPr>
            <a:xfrm>
              <a:off x="0" y="314325"/>
              <a:ext cx="676276" cy="284163"/>
            </a:xfrm>
            <a:prstGeom prst="rect">
              <a:avLst/>
            </a:prstGeom>
            <a:ln w="12700" cap="flat">
              <a:noFill/>
              <a:miter lim="400000"/>
            </a:ln>
            <a:effectLst/>
          </p:spPr>
        </p:pic>
        <p:sp>
          <p:nvSpPr>
            <p:cNvPr id="179" name="Shape 179"/>
            <p:cNvSpPr/>
            <p:nvPr/>
          </p:nvSpPr>
          <p:spPr>
            <a:xfrm>
              <a:off x="66675" y="0"/>
              <a:ext cx="6985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E9332C"/>
                </a:buClr>
                <a:buFont typeface="Arial"/>
                <a:tabLst>
                  <a:tab pos="5295900" algn="l"/>
                  <a:tab pos="5524500" algn="l"/>
                </a:tabLst>
                <a:defRPr sz="2400">
                  <a:solidFill>
                    <a:srgbClr val="E9332C"/>
                  </a:solidFill>
                  <a:uFill>
                    <a:solidFill>
                      <a:srgbClr val="E9332C"/>
                    </a:solidFill>
                  </a:uFill>
                </a:defRPr>
              </a:lvl1pPr>
            </a:lstStyle>
            <a:p>
              <a:pPr lvl="0">
                <a:defRPr sz="1800">
                  <a:solidFill>
                    <a:srgbClr val="000000"/>
                  </a:solidFill>
                  <a:uFillTx/>
                </a:defRPr>
              </a:pPr>
              <a:r>
                <a:rPr sz="2400">
                  <a:solidFill>
                    <a:srgbClr val="E9332C"/>
                  </a:solidFill>
                  <a:uFill>
                    <a:solidFill>
                      <a:srgbClr val="E9332C"/>
                    </a:solidFill>
                  </a:uFill>
                </a:rPr>
                <a:t>÷2</a:t>
              </a:r>
            </a:p>
          </p:txBody>
        </p:sp>
        <p:sp>
          <p:nvSpPr>
            <p:cNvPr id="180" name="Shape 180"/>
            <p:cNvSpPr/>
            <p:nvPr/>
          </p:nvSpPr>
          <p:spPr>
            <a:xfrm>
              <a:off x="66675" y="1514475"/>
              <a:ext cx="6985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E9332C"/>
                </a:buClr>
                <a:buFont typeface="Arial"/>
                <a:tabLst>
                  <a:tab pos="5295900" algn="l"/>
                  <a:tab pos="5524500" algn="l"/>
                </a:tabLst>
                <a:defRPr sz="2400">
                  <a:solidFill>
                    <a:srgbClr val="E9332C"/>
                  </a:solidFill>
                  <a:uFill>
                    <a:solidFill>
                      <a:srgbClr val="E9332C"/>
                    </a:solidFill>
                  </a:uFill>
                </a:defRPr>
              </a:lvl1pPr>
            </a:lstStyle>
            <a:p>
              <a:pPr lvl="0">
                <a:defRPr sz="1800">
                  <a:solidFill>
                    <a:srgbClr val="000000"/>
                  </a:solidFill>
                  <a:uFillTx/>
                </a:defRPr>
              </a:pPr>
              <a:r>
                <a:rPr sz="2400">
                  <a:solidFill>
                    <a:srgbClr val="E9332C"/>
                  </a:solidFill>
                  <a:uFill>
                    <a:solidFill>
                      <a:srgbClr val="E9332C"/>
                    </a:solidFill>
                  </a:uFill>
                </a:rPr>
                <a:t>÷2</a:t>
              </a:r>
            </a:p>
          </p:txBody>
        </p:sp>
      </p:grpSp>
      <p:pic>
        <p:nvPicPr>
          <p:cNvPr id="182" name="PALG_264.png"/>
          <p:cNvPicPr/>
          <p:nvPr/>
        </p:nvPicPr>
        <p:blipFill>
          <a:blip r:embed="rId2">
            <a:extLst/>
          </a:blip>
          <a:srcRect l="44335" t="0" r="0" b="0"/>
          <a:stretch>
            <a:fillRect/>
          </a:stretch>
        </p:blipFill>
        <p:spPr>
          <a:xfrm>
            <a:off x="1368425" y="2841625"/>
            <a:ext cx="546100" cy="785813"/>
          </a:xfrm>
          <a:prstGeom prst="rect">
            <a:avLst/>
          </a:prstGeom>
          <a:ln w="12700">
            <a:miter lim="400000"/>
          </a:ln>
        </p:spPr>
      </p:pic>
      <p:sp>
        <p:nvSpPr>
          <p:cNvPr id="183" name="Shape 183"/>
          <p:cNvSpPr/>
          <p:nvPr/>
        </p:nvSpPr>
        <p:spPr>
          <a:xfrm>
            <a:off x="538162" y="4227512"/>
            <a:ext cx="7366001"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1400"/>
              </a:spcBef>
              <a:buClr>
                <a:srgbClr val="FFFFFF"/>
              </a:buClr>
              <a:buFont typeface="Arial"/>
              <a:defRPr sz="2400"/>
            </a:lvl1pPr>
          </a:lstStyle>
          <a:p>
            <a:pPr lvl="0">
              <a:defRPr sz="1800">
                <a:uFillTx/>
              </a:defRPr>
            </a:pPr>
            <a:r>
              <a:rPr sz="2400">
                <a:uFill>
                  <a:solidFill/>
                </a:uFill>
              </a:rPr>
              <a:t>The ratio of roses to flowers is 5 to 6. </a:t>
            </a:r>
          </a:p>
        </p:txBody>
      </p:sp>
      <p:grpSp>
        <p:nvGrpSpPr>
          <p:cNvPr id="188" name="Group 188"/>
          <p:cNvGrpSpPr/>
          <p:nvPr/>
        </p:nvGrpSpPr>
        <p:grpSpPr>
          <a:xfrm>
            <a:off x="942974" y="4879975"/>
            <a:ext cx="6600826" cy="1216025"/>
            <a:chOff x="0" y="0"/>
            <a:chExt cx="6600825" cy="1216025"/>
          </a:xfrm>
        </p:grpSpPr>
        <p:pic>
          <p:nvPicPr>
            <p:cNvPr id="184" name="6-1-1a.png"/>
            <p:cNvPicPr/>
            <p:nvPr/>
          </p:nvPicPr>
          <p:blipFill>
            <a:blip r:embed="rId5">
              <a:extLst/>
            </a:blip>
            <a:srcRect l="0" t="68669" r="0" b="0"/>
            <a:stretch>
              <a:fillRect/>
            </a:stretch>
          </p:blipFill>
          <p:spPr>
            <a:xfrm>
              <a:off x="0" y="835025"/>
              <a:ext cx="6562725" cy="381000"/>
            </a:xfrm>
            <a:prstGeom prst="rect">
              <a:avLst/>
            </a:prstGeom>
            <a:ln w="12700" cap="flat">
              <a:noFill/>
              <a:miter lim="400000"/>
            </a:ln>
            <a:effectLst/>
          </p:spPr>
        </p:pic>
        <p:pic>
          <p:nvPicPr>
            <p:cNvPr id="185" name="6-1-1a.png"/>
            <p:cNvPicPr/>
            <p:nvPr/>
          </p:nvPicPr>
          <p:blipFill>
            <a:blip r:embed="rId5">
              <a:extLst/>
            </a:blip>
            <a:srcRect l="0" t="0" r="82148" b="32897"/>
            <a:stretch>
              <a:fillRect/>
            </a:stretch>
          </p:blipFill>
          <p:spPr>
            <a:xfrm>
              <a:off x="0" y="0"/>
              <a:ext cx="1171575" cy="815975"/>
            </a:xfrm>
            <a:prstGeom prst="rect">
              <a:avLst/>
            </a:prstGeom>
            <a:ln w="12700" cap="flat">
              <a:noFill/>
              <a:miter lim="400000"/>
            </a:ln>
            <a:effectLst/>
          </p:spPr>
        </p:pic>
        <p:pic>
          <p:nvPicPr>
            <p:cNvPr id="186" name="6-1-1a.png"/>
            <p:cNvPicPr/>
            <p:nvPr/>
          </p:nvPicPr>
          <p:blipFill>
            <a:blip r:embed="rId5">
              <a:extLst/>
            </a:blip>
            <a:srcRect l="18722" t="0" r="79681" b="35247"/>
            <a:stretch>
              <a:fillRect/>
            </a:stretch>
          </p:blipFill>
          <p:spPr>
            <a:xfrm>
              <a:off x="1162050" y="0"/>
              <a:ext cx="104775" cy="787400"/>
            </a:xfrm>
            <a:prstGeom prst="rect">
              <a:avLst/>
            </a:prstGeom>
            <a:ln w="12700" cap="flat">
              <a:noFill/>
              <a:miter lim="400000"/>
            </a:ln>
            <a:effectLst/>
          </p:spPr>
        </p:pic>
        <p:pic>
          <p:nvPicPr>
            <p:cNvPr id="187" name="6-1-1a.png"/>
            <p:cNvPicPr/>
            <p:nvPr/>
          </p:nvPicPr>
          <p:blipFill>
            <a:blip r:embed="rId5">
              <a:extLst/>
            </a:blip>
            <a:srcRect l="20318" t="0" r="0" b="35247"/>
            <a:stretch>
              <a:fillRect/>
            </a:stretch>
          </p:blipFill>
          <p:spPr>
            <a:xfrm>
              <a:off x="1371600" y="0"/>
              <a:ext cx="5229225" cy="787400"/>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74">
                                            <p:bg/>
                                          </p:spTgt>
                                        </p:tgtEl>
                                        <p:attrNameLst>
                                          <p:attrName>style.visibility</p:attrName>
                                        </p:attrNameLst>
                                      </p:cBhvr>
                                      <p:to>
                                        <p:strVal val="visible"/>
                                      </p:to>
                                    </p:set>
                                    <p:animEffect filter="wipe(left)" transition="in">
                                      <p:cBhvr>
                                        <p:cTn id="7" dur="500"/>
                                        <p:tgtEl>
                                          <p:spTgt spid="174">
                                            <p:bg/>
                                          </p:spTgt>
                                        </p:tgtEl>
                                      </p:cBhvr>
                                    </p:animEffect>
                                  </p:childTnLst>
                                </p:cTn>
                              </p:par>
                              <p:par>
                                <p:cTn id="8" presetClass="entr" presetSubtype="8" presetID="22" grpId="1" fill="hold">
                                  <p:stCondLst>
                                    <p:cond delay="0"/>
                                  </p:stCondLst>
                                  <p:iterate type="el" backwards="0">
                                    <p:tmAbs val="0"/>
                                  </p:iterate>
                                  <p:childTnLst>
                                    <p:set>
                                      <p:cBhvr>
                                        <p:cTn id="9" fill="hold"/>
                                        <p:tgtEl>
                                          <p:spTgt spid="174">
                                            <p:txEl>
                                              <p:pRg st="0" end="0"/>
                                            </p:txEl>
                                          </p:spTgt>
                                        </p:tgtEl>
                                        <p:attrNameLst>
                                          <p:attrName>style.visibility</p:attrName>
                                        </p:attrNameLst>
                                      </p:cBhvr>
                                      <p:to>
                                        <p:strVal val="visible"/>
                                      </p:to>
                                    </p:set>
                                    <p:animEffect filter="wipe(left)" transition="in">
                                      <p:cBhvr>
                                        <p:cTn id="10" dur="500"/>
                                        <p:tgtEl>
                                          <p:spTgt spid="17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176"/>
                                        </p:tgtEl>
                                        <p:attrNameLst>
                                          <p:attrName>style.visibility</p:attrName>
                                        </p:attrNameLst>
                                      </p:cBhvr>
                                      <p:to>
                                        <p:strVal val="visible"/>
                                      </p:to>
                                    </p:set>
                                    <p:animEffect filter="wipe(left)" transition="in">
                                      <p:cBhvr>
                                        <p:cTn id="15" dur="500"/>
                                        <p:tgtEl>
                                          <p:spTgt spid="176"/>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181"/>
                                        </p:tgtEl>
                                        <p:attrNameLst>
                                          <p:attrName>style.visibility</p:attrName>
                                        </p:attrNameLst>
                                      </p:cBhvr>
                                      <p:to>
                                        <p:strVal val="visible"/>
                                      </p:to>
                                    </p:set>
                                    <p:animEffect filter="wipe(left)" transition="in">
                                      <p:cBhvr>
                                        <p:cTn id="20" dur="500"/>
                                        <p:tgtEl>
                                          <p:spTgt spid="181"/>
                                        </p:tgtEl>
                                      </p:cBhvr>
                                    </p:animEffect>
                                  </p:childTnLst>
                                </p:cTn>
                              </p:par>
                            </p:childTnLst>
                          </p:cTn>
                        </p:par>
                        <p:par>
                          <p:cTn id="21" fill="hold">
                            <p:stCondLst>
                              <p:cond delay="500"/>
                            </p:stCondLst>
                            <p:childTnLst>
                              <p:par>
                                <p:cTn id="22" nodeType="afterEffect" presetClass="entr" presetSubtype="8" presetID="22" grpId="4" fill="hold">
                                  <p:stCondLst>
                                    <p:cond delay="0"/>
                                  </p:stCondLst>
                                  <p:iterate type="el" backwards="0">
                                    <p:tmAbs val="0"/>
                                  </p:iterate>
                                  <p:childTnLst>
                                    <p:set>
                                      <p:cBhvr>
                                        <p:cTn id="23" fill="hold"/>
                                        <p:tgtEl>
                                          <p:spTgt spid="182"/>
                                        </p:tgtEl>
                                        <p:attrNameLst>
                                          <p:attrName>style.visibility</p:attrName>
                                        </p:attrNameLst>
                                      </p:cBhvr>
                                      <p:to>
                                        <p:strVal val="visible"/>
                                      </p:to>
                                    </p:set>
                                    <p:animEffect filter="wipe(left)" transition="in">
                                      <p:cBhvr>
                                        <p:cTn id="24" dur="500"/>
                                        <p:tgtEl>
                                          <p:spTgt spid="182"/>
                                        </p:tgtEl>
                                      </p:cBhvr>
                                    </p:animEffect>
                                  </p:childTnLst>
                                </p:cTn>
                              </p:par>
                            </p:childTnLst>
                          </p:cTn>
                        </p:par>
                        <p:par>
                          <p:cTn id="25" fill="hold">
                            <p:stCondLst>
                              <p:cond delay="1000"/>
                            </p:stCondLst>
                            <p:childTnLst>
                              <p:par>
                                <p:cTn id="26" nodeType="afterEffect" presetClass="entr" presetSubtype="8" presetID="22" grpId="5" fill="hold">
                                  <p:stCondLst>
                                    <p:cond delay="0"/>
                                  </p:stCondLst>
                                  <p:iterate type="el" backwards="0">
                                    <p:tmAbs val="0"/>
                                  </p:iterate>
                                  <p:childTnLst>
                                    <p:set>
                                      <p:cBhvr>
                                        <p:cTn id="27" fill="hold"/>
                                        <p:tgtEl>
                                          <p:spTgt spid="175"/>
                                        </p:tgtEl>
                                        <p:attrNameLst>
                                          <p:attrName>style.visibility</p:attrName>
                                        </p:attrNameLst>
                                      </p:cBhvr>
                                      <p:to>
                                        <p:strVal val="visible"/>
                                      </p:to>
                                    </p:set>
                                    <p:animEffect filter="wipe(left)" transition="in">
                                      <p:cBhvr>
                                        <p:cTn id="28" dur="500"/>
                                        <p:tgtEl>
                                          <p:spTgt spid="175"/>
                                        </p:tgtEl>
                                      </p:cBhvr>
                                    </p:animEffec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8" presetID="22" grpId="6" fill="hold">
                                  <p:stCondLst>
                                    <p:cond delay="0"/>
                                  </p:stCondLst>
                                  <p:iterate type="el" backwards="0">
                                    <p:tmAbs val="0"/>
                                  </p:iterate>
                                  <p:childTnLst>
                                    <p:set>
                                      <p:cBhvr>
                                        <p:cTn id="32" fill="hold"/>
                                        <p:tgtEl>
                                          <p:spTgt spid="183"/>
                                        </p:tgtEl>
                                        <p:attrNameLst>
                                          <p:attrName>style.visibility</p:attrName>
                                        </p:attrNameLst>
                                      </p:cBhvr>
                                      <p:to>
                                        <p:strVal val="visible"/>
                                      </p:to>
                                    </p:set>
                                    <p:animEffect filter="wipe(left)" transition="in">
                                      <p:cBhvr>
                                        <p:cTn id="33" dur="500"/>
                                        <p:tgtEl>
                                          <p:spTgt spid="183"/>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7" fill="hold">
                                  <p:stCondLst>
                                    <p:cond delay="0"/>
                                  </p:stCondLst>
                                  <p:iterate type="el" backwards="0">
                                    <p:tmAbs val="0"/>
                                  </p:iterate>
                                  <p:childTnLst>
                                    <p:set>
                                      <p:cBhvr>
                                        <p:cTn id="37" fill="hold"/>
                                        <p:tgtEl>
                                          <p:spTgt spid="188"/>
                                        </p:tgtEl>
                                        <p:attrNameLst>
                                          <p:attrName>style.visibility</p:attrName>
                                        </p:attrNameLst>
                                      </p:cBhvr>
                                      <p:to>
                                        <p:strVal val="visible"/>
                                      </p:to>
                                    </p:set>
                                    <p:animEffect filter="wipe(left)" transition="in">
                                      <p:cBhvr>
                                        <p:cTn id="38" dur="500"/>
                                        <p:tgtEl>
                                          <p:spTgt spid="1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 grpId="4"/>
      <p:bldP build="p" bldLvl="5" animBg="1" rev="0" advAuto="0" spid="174" grpId="1"/>
      <p:bldP build="whole" bldLvl="1" animBg="1" rev="0" advAuto="0" spid="175" grpId="5"/>
      <p:bldP build="whole" bldLvl="1" animBg="1" rev="0" advAuto="0" spid="176" grpId="2"/>
      <p:bldP build="whole" bldLvl="1" animBg="1" rev="0" advAuto="0" spid="181" grpId="3"/>
      <p:bldP build="whole" bldLvl="1" animBg="1" rev="0" advAuto="0" spid="188" grpId="7"/>
      <p:bldP build="whole" bldLvl="1" animBg="1" rev="0" advAuto="0" spid="183" grpId="6"/>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p:nvPr>
        </p:nvSpPr>
        <p:spPr>
          <a:prstGeom prst="rect">
            <a:avLst/>
          </a:prstGeom>
        </p:spPr>
        <p:txBody>
          <a:bodyPr/>
          <a:lstStyle/>
          <a:p>
            <a:pPr lvl="0">
              <a:defRPr sz="1800">
                <a:uFillTx/>
              </a:defRPr>
            </a:pPr>
            <a:r>
              <a:rPr sz="1200">
                <a:uFill>
                  <a:solidFill/>
                </a:uFill>
              </a:rPr>
              <a:t>Example 1</a:t>
            </a:r>
          </a:p>
        </p:txBody>
      </p:sp>
      <p:sp>
        <p:nvSpPr>
          <p:cNvPr id="191" name="Shape 191"/>
          <p:cNvSpPr/>
          <p:nvPr/>
        </p:nvSpPr>
        <p:spPr>
          <a:xfrm>
            <a:off x="895350" y="51816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192"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193"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194" name="Shape 194"/>
          <p:cNvSpPr/>
          <p:nvPr/>
        </p:nvSpPr>
        <p:spPr>
          <a:xfrm>
            <a:off x="533400" y="1504950"/>
            <a:ext cx="83185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Express the ratio </a:t>
            </a:r>
            <a:r>
              <a:rPr b="1" i="1" sz="2400">
                <a:solidFill>
                  <a:srgbClr val="0068AD"/>
                </a:solidFill>
                <a:uFill>
                  <a:solidFill>
                    <a:srgbClr val="0068AD"/>
                  </a:solidFill>
                </a:uFill>
              </a:rPr>
              <a:t>8 golden retrievers out of 12 dogs</a:t>
            </a:r>
            <a:r>
              <a:rPr b="1" sz="2400">
                <a:solidFill>
                  <a:srgbClr val="0068AD"/>
                </a:solidFill>
                <a:uFill>
                  <a:solidFill>
                    <a:srgbClr val="0068AD"/>
                  </a:solidFill>
                </a:uFill>
              </a:rPr>
              <a:t> as a fraction in simplest form.</a:t>
            </a:r>
          </a:p>
        </p:txBody>
      </p:sp>
      <p:grpSp>
        <p:nvGrpSpPr>
          <p:cNvPr id="200" name="Group 200"/>
          <p:cNvGrpSpPr/>
          <p:nvPr/>
        </p:nvGrpSpPr>
        <p:grpSpPr>
          <a:xfrm>
            <a:off x="914400" y="2170112"/>
            <a:ext cx="2806700" cy="3654426"/>
            <a:chOff x="0" y="0"/>
            <a:chExt cx="2806700" cy="3654425"/>
          </a:xfrm>
        </p:grpSpPr>
        <p:sp>
          <p:nvSpPr>
            <p:cNvPr id="195" name="Shape 195"/>
            <p:cNvSpPr/>
            <p:nvPr/>
          </p:nvSpPr>
          <p:spPr>
            <a:xfrm>
              <a:off x="0" y="22860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196" name="palg_268.png"/>
            <p:cNvPicPr/>
            <p:nvPr/>
          </p:nvPicPr>
          <p:blipFill>
            <a:blip r:embed="rId4">
              <a:extLst/>
            </a:blip>
            <a:srcRect l="0" t="0" r="21180" b="79925"/>
            <a:stretch>
              <a:fillRect/>
            </a:stretch>
          </p:blipFill>
          <p:spPr>
            <a:xfrm>
              <a:off x="596900" y="0"/>
              <a:ext cx="360363" cy="933450"/>
            </a:xfrm>
            <a:prstGeom prst="rect">
              <a:avLst/>
            </a:prstGeom>
            <a:ln w="12700" cap="flat">
              <a:noFill/>
              <a:miter lim="400000"/>
            </a:ln>
            <a:effectLst/>
          </p:spPr>
        </p:pic>
        <p:pic>
          <p:nvPicPr>
            <p:cNvPr id="197" name="palg_268.png"/>
            <p:cNvPicPr/>
            <p:nvPr/>
          </p:nvPicPr>
          <p:blipFill>
            <a:blip r:embed="rId4">
              <a:extLst/>
            </a:blip>
            <a:srcRect l="0" t="27790" r="13194" b="51280"/>
            <a:stretch>
              <a:fillRect/>
            </a:stretch>
          </p:blipFill>
          <p:spPr>
            <a:xfrm>
              <a:off x="596900" y="917575"/>
              <a:ext cx="396875" cy="973138"/>
            </a:xfrm>
            <a:prstGeom prst="rect">
              <a:avLst/>
            </a:prstGeom>
            <a:ln w="12700" cap="flat">
              <a:noFill/>
              <a:miter lim="400000"/>
            </a:ln>
            <a:effectLst/>
          </p:spPr>
        </p:pic>
        <p:pic>
          <p:nvPicPr>
            <p:cNvPr id="198" name="palg_268.png"/>
            <p:cNvPicPr/>
            <p:nvPr/>
          </p:nvPicPr>
          <p:blipFill>
            <a:blip r:embed="rId4">
              <a:extLst/>
            </a:blip>
            <a:srcRect l="0" t="51792" r="0" b="24171"/>
            <a:stretch>
              <a:fillRect/>
            </a:stretch>
          </p:blipFill>
          <p:spPr>
            <a:xfrm>
              <a:off x="596900" y="1727200"/>
              <a:ext cx="457200" cy="1117600"/>
            </a:xfrm>
            <a:prstGeom prst="rect">
              <a:avLst/>
            </a:prstGeom>
            <a:ln w="12700" cap="flat">
              <a:noFill/>
              <a:miter lim="400000"/>
            </a:ln>
            <a:effectLst/>
          </p:spPr>
        </p:pic>
        <p:pic>
          <p:nvPicPr>
            <p:cNvPr id="199" name="palg_268.png"/>
            <p:cNvPicPr/>
            <p:nvPr/>
          </p:nvPicPr>
          <p:blipFill>
            <a:blip r:embed="rId4">
              <a:extLst/>
            </a:blip>
            <a:srcRect l="0" t="83543" r="21180" b="0"/>
            <a:stretch>
              <a:fillRect/>
            </a:stretch>
          </p:blipFill>
          <p:spPr>
            <a:xfrm>
              <a:off x="596900" y="2889250"/>
              <a:ext cx="360363" cy="765175"/>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92"/>
                                        </p:tgtEl>
                                        <p:attrNameLst>
                                          <p:attrName>style.visibility</p:attrName>
                                        </p:attrNameLst>
                                      </p:cBhvr>
                                      <p:to>
                                        <p:strVal val="visible"/>
                                      </p:to>
                                    </p:set>
                                    <p:animEffect filter="wipe(left)" transition="in">
                                      <p:cBhvr>
                                        <p:cTn id="7" dur="500"/>
                                        <p:tgtEl>
                                          <p:spTgt spid="192"/>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93"/>
                                        </p:tgtEl>
                                        <p:attrNameLst>
                                          <p:attrName>style.visibility</p:attrName>
                                        </p:attrNameLst>
                                      </p:cBhvr>
                                      <p:to>
                                        <p:strVal val="visible"/>
                                      </p:to>
                                    </p:set>
                                    <p:animEffect filter="fade" transition="in">
                                      <p:cBhvr>
                                        <p:cTn id="11" dur="500"/>
                                        <p:tgtEl>
                                          <p:spTgt spid="193"/>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94"/>
                                        </p:tgtEl>
                                        <p:attrNameLst>
                                          <p:attrName>style.visibility</p:attrName>
                                        </p:attrNameLst>
                                      </p:cBhvr>
                                      <p:to>
                                        <p:strVal val="visible"/>
                                      </p:to>
                                    </p:set>
                                    <p:animEffect filter="wipe(left)" transition="in">
                                      <p:cBhvr>
                                        <p:cTn id="15" dur="500"/>
                                        <p:tgtEl>
                                          <p:spTgt spid="194"/>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00"/>
                                        </p:tgtEl>
                                        <p:attrNameLst>
                                          <p:attrName>style.visibility</p:attrName>
                                        </p:attrNameLst>
                                      </p:cBhvr>
                                      <p:to>
                                        <p:strVal val="visible"/>
                                      </p:to>
                                    </p:set>
                                    <p:animEffect filter="wipe(left)" transition="in">
                                      <p:cBhvr>
                                        <p:cTn id="19" dur="500"/>
                                        <p:tgtEl>
                                          <p:spTgt spid="200"/>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191"/>
                                        </p:tgtEl>
                                        <p:attrNameLst>
                                          <p:attrName>style.visibility</p:attrName>
                                        </p:attrNameLst>
                                      </p:cBhvr>
                                      <p:to>
                                        <p:strVal val="visible"/>
                                      </p:to>
                                    </p:set>
                                    <p:anim calcmode="lin" valueType="num">
                                      <p:cBhvr>
                                        <p:cTn id="24" dur="1822" fill="hold"/>
                                        <p:tgtEl>
                                          <p:spTgt spid="191"/>
                                        </p:tgtEl>
                                        <p:attrNameLst>
                                          <p:attrName>ppt_x</p:attrName>
                                        </p:attrNameLst>
                                      </p:cBhvr>
                                      <p:tavLst>
                                        <p:tav tm="0">
                                          <p:val>
                                            <p:strVal val="#ppt_x"/>
                                          </p:val>
                                        </p:tav>
                                        <p:tav tm="100000">
                                          <p:val>
                                            <p:strVal val="#ppt_x"/>
                                          </p:val>
                                        </p:tav>
                                      </p:tavLst>
                                    </p:anim>
                                    <p:anim calcmode="lin" valueType="num">
                                      <p:cBhvr>
                                        <p:cTn id="25" dur="1822" fill="hold"/>
                                        <p:tgtEl>
                                          <p:spTgt spid="1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4" grpId="3"/>
      <p:bldP build="whole" bldLvl="1" animBg="1" rev="0" advAuto="0" spid="192" grpId="1"/>
      <p:bldP build="whole" bldLvl="1" animBg="1" rev="0" advAuto="0" spid="193" grpId="2"/>
      <p:bldP build="whole" bldLvl="1" animBg="1" rev="0" advAuto="0" spid="200" grpId="4"/>
      <p:bldP build="whole" bldLvl="1" animBg="1" rev="0" advAuto="0" spid="191" grpId="5"/>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title"/>
          </p:nvPr>
        </p:nvSpPr>
        <p:spPr>
          <a:prstGeom prst="rect">
            <a:avLst/>
          </a:prstGeom>
        </p:spPr>
        <p:txBody>
          <a:bodyPr/>
          <a:lstStyle/>
          <a:p>
            <a:pPr lvl="0">
              <a:defRPr sz="1800">
                <a:uFillTx/>
              </a:defRPr>
            </a:pPr>
            <a:r>
              <a:rPr sz="1200">
                <a:uFill>
                  <a:solidFill/>
                </a:uFill>
              </a:rPr>
              <a:t>Example 2</a:t>
            </a:r>
          </a:p>
        </p:txBody>
      </p:sp>
      <p:sp>
        <p:nvSpPr>
          <p:cNvPr id="203" name="Shape 203"/>
          <p:cNvSpPr/>
          <p:nvPr/>
        </p:nvSpPr>
        <p:spPr>
          <a:xfrm>
            <a:off x="4467225" y="771525"/>
            <a:ext cx="4368800"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Ratios As Fractions</a:t>
            </a:r>
          </a:p>
        </p:txBody>
      </p:sp>
      <p:sp>
        <p:nvSpPr>
          <p:cNvPr id="204" name="Shape 204"/>
          <p:cNvSpPr/>
          <p:nvPr/>
        </p:nvSpPr>
        <p:spPr>
          <a:xfrm>
            <a:off x="876300" y="1503362"/>
            <a:ext cx="7721600" cy="1092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E9332C"/>
              </a:buClr>
              <a:buFont typeface="Arial"/>
              <a:defRPr>
                <a:uFillTx/>
              </a:defRPr>
            </a:pPr>
            <a:r>
              <a:rPr b="1" sz="2400">
                <a:solidFill>
                  <a:srgbClr val="E9332C"/>
                </a:solidFill>
                <a:uFill>
                  <a:solidFill>
                    <a:srgbClr val="E9332C"/>
                  </a:solidFill>
                </a:uFill>
              </a:rPr>
              <a:t>SHOPPING</a:t>
            </a:r>
            <a:r>
              <a:rPr b="1" sz="2400">
                <a:solidFill>
                  <a:srgbClr val="0068AD"/>
                </a:solidFill>
                <a:uFill>
                  <a:solidFill>
                    <a:srgbClr val="0068AD"/>
                  </a:solidFill>
                </a:uFill>
              </a:rPr>
              <a:t> A store found that 25 out of 35 people shopping there were women. Express this ratio as a fraction in simplest form. Explain its meaning.</a:t>
            </a:r>
          </a:p>
        </p:txBody>
      </p:sp>
      <p:pic>
        <p:nvPicPr>
          <p:cNvPr id="205" name="C06-1_2.png"/>
          <p:cNvPicPr/>
          <p:nvPr/>
        </p:nvPicPr>
        <p:blipFill>
          <a:blip r:embed="rId2">
            <a:extLst/>
          </a:blip>
          <a:srcRect l="48371" t="24723" r="0" b="26568"/>
          <a:stretch>
            <a:fillRect/>
          </a:stretch>
        </p:blipFill>
        <p:spPr>
          <a:xfrm>
            <a:off x="1808162" y="3332162"/>
            <a:ext cx="528638" cy="838201"/>
          </a:xfrm>
          <a:prstGeom prst="rect">
            <a:avLst/>
          </a:prstGeom>
          <a:ln w="12700">
            <a:miter lim="400000"/>
          </a:ln>
        </p:spPr>
      </p:pic>
      <p:grpSp>
        <p:nvGrpSpPr>
          <p:cNvPr id="208" name="Group 208"/>
          <p:cNvGrpSpPr/>
          <p:nvPr/>
        </p:nvGrpSpPr>
        <p:grpSpPr>
          <a:xfrm>
            <a:off x="1524000" y="4094162"/>
            <a:ext cx="765175" cy="656780"/>
            <a:chOff x="0" y="0"/>
            <a:chExt cx="765174" cy="656778"/>
          </a:xfrm>
        </p:grpSpPr>
        <p:pic>
          <p:nvPicPr>
            <p:cNvPr id="206" name="MAC1-4-EqArrow2.jpg"/>
            <p:cNvPicPr/>
            <p:nvPr/>
          </p:nvPicPr>
          <p:blipFill>
            <a:blip r:embed="rId3">
              <a:extLst/>
            </a:blip>
            <a:stretch>
              <a:fillRect/>
            </a:stretch>
          </p:blipFill>
          <p:spPr>
            <a:xfrm>
              <a:off x="0" y="0"/>
              <a:ext cx="676276" cy="284163"/>
            </a:xfrm>
            <a:prstGeom prst="rect">
              <a:avLst/>
            </a:prstGeom>
            <a:ln w="12700" cap="flat">
              <a:noFill/>
              <a:miter lim="400000"/>
            </a:ln>
            <a:effectLst/>
          </p:spPr>
        </p:pic>
        <p:sp>
          <p:nvSpPr>
            <p:cNvPr id="207" name="Shape 207"/>
            <p:cNvSpPr/>
            <p:nvPr/>
          </p:nvSpPr>
          <p:spPr>
            <a:xfrm>
              <a:off x="66675" y="209550"/>
              <a:ext cx="6985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E9332C"/>
                </a:buClr>
                <a:buFont typeface="Arial"/>
                <a:tabLst>
                  <a:tab pos="5295900" algn="l"/>
                  <a:tab pos="5524500" algn="l"/>
                </a:tabLst>
                <a:defRPr sz="2400">
                  <a:solidFill>
                    <a:srgbClr val="E9332C"/>
                  </a:solidFill>
                  <a:uFill>
                    <a:solidFill>
                      <a:srgbClr val="E9332C"/>
                    </a:solidFill>
                  </a:uFill>
                </a:defRPr>
              </a:lvl1pPr>
            </a:lstStyle>
            <a:p>
              <a:pPr lvl="0">
                <a:defRPr sz="1800">
                  <a:solidFill>
                    <a:srgbClr val="000000"/>
                  </a:solidFill>
                  <a:uFillTx/>
                </a:defRPr>
              </a:pPr>
              <a:r>
                <a:rPr sz="2400">
                  <a:solidFill>
                    <a:srgbClr val="E9332C"/>
                  </a:solidFill>
                  <a:uFill>
                    <a:solidFill>
                      <a:srgbClr val="E9332C"/>
                    </a:solidFill>
                  </a:uFill>
                </a:rPr>
                <a:t>÷5</a:t>
              </a:r>
            </a:p>
          </p:txBody>
        </p:sp>
      </p:grpSp>
      <p:grpSp>
        <p:nvGrpSpPr>
          <p:cNvPr id="211" name="Group 211"/>
          <p:cNvGrpSpPr/>
          <p:nvPr/>
        </p:nvGrpSpPr>
        <p:grpSpPr>
          <a:xfrm>
            <a:off x="1524000" y="2759075"/>
            <a:ext cx="765175" cy="628650"/>
            <a:chOff x="0" y="0"/>
            <a:chExt cx="765174" cy="628649"/>
          </a:xfrm>
        </p:grpSpPr>
        <p:pic>
          <p:nvPicPr>
            <p:cNvPr id="209" name="MAC1-4-EqArrow1.jpg"/>
            <p:cNvPicPr/>
            <p:nvPr/>
          </p:nvPicPr>
          <p:blipFill>
            <a:blip r:embed="rId4">
              <a:extLst/>
            </a:blip>
            <a:stretch>
              <a:fillRect/>
            </a:stretch>
          </p:blipFill>
          <p:spPr>
            <a:xfrm>
              <a:off x="0" y="344487"/>
              <a:ext cx="676276" cy="284163"/>
            </a:xfrm>
            <a:prstGeom prst="rect">
              <a:avLst/>
            </a:prstGeom>
            <a:ln w="9525" cap="flat">
              <a:solidFill>
                <a:srgbClr val="FFFFFF"/>
              </a:solidFill>
              <a:prstDash val="solid"/>
              <a:miter lim="400000"/>
            </a:ln>
            <a:effectLst/>
          </p:spPr>
        </p:pic>
        <p:sp>
          <p:nvSpPr>
            <p:cNvPr id="210" name="Shape 210"/>
            <p:cNvSpPr/>
            <p:nvPr/>
          </p:nvSpPr>
          <p:spPr>
            <a:xfrm>
              <a:off x="66675" y="0"/>
              <a:ext cx="698500" cy="447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lvl1pPr>
                <a:lnSpc>
                  <a:spcPct val="90000"/>
                </a:lnSpc>
                <a:spcBef>
                  <a:spcPts val="1400"/>
                </a:spcBef>
                <a:buClr>
                  <a:srgbClr val="E9332C"/>
                </a:buClr>
                <a:buFont typeface="Arial"/>
                <a:tabLst>
                  <a:tab pos="5295900" algn="l"/>
                  <a:tab pos="5524500" algn="l"/>
                </a:tabLst>
                <a:defRPr sz="2400">
                  <a:solidFill>
                    <a:srgbClr val="E9332C"/>
                  </a:solidFill>
                  <a:uFill>
                    <a:solidFill>
                      <a:srgbClr val="E9332C"/>
                    </a:solidFill>
                  </a:uFill>
                </a:defRPr>
              </a:lvl1pPr>
            </a:lstStyle>
            <a:p>
              <a:pPr lvl="0">
                <a:defRPr sz="1800">
                  <a:solidFill>
                    <a:srgbClr val="000000"/>
                  </a:solidFill>
                  <a:uFillTx/>
                </a:defRPr>
              </a:pPr>
              <a:r>
                <a:rPr sz="2400">
                  <a:solidFill>
                    <a:srgbClr val="E9332C"/>
                  </a:solidFill>
                  <a:uFill>
                    <a:solidFill>
                      <a:srgbClr val="E9332C"/>
                    </a:solidFill>
                  </a:uFill>
                </a:rPr>
                <a:t>÷5</a:t>
              </a:r>
            </a:p>
          </p:txBody>
        </p:sp>
      </p:grpSp>
      <p:sp>
        <p:nvSpPr>
          <p:cNvPr id="212" name="Shape 212"/>
          <p:cNvSpPr/>
          <p:nvPr/>
        </p:nvSpPr>
        <p:spPr>
          <a:xfrm>
            <a:off x="2971800" y="3455987"/>
            <a:ext cx="5651500"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1400"/>
              </a:spcBef>
              <a:buClr>
                <a:srgbClr val="FFFFFF"/>
              </a:buClr>
              <a:buFont typeface="Arial"/>
              <a:defRPr sz="2400"/>
            </a:lvl1pPr>
          </a:lstStyle>
          <a:p>
            <a:pPr lvl="0">
              <a:defRPr sz="1800">
                <a:uFillTx/>
              </a:defRPr>
            </a:pPr>
            <a:r>
              <a:rPr sz="2400">
                <a:uFill>
                  <a:solidFill/>
                </a:uFill>
              </a:rPr>
              <a:t>Divide the numerator and the denominator by the GCF, 5.</a:t>
            </a:r>
          </a:p>
        </p:txBody>
      </p:sp>
      <p:pic>
        <p:nvPicPr>
          <p:cNvPr id="213" name="C06-1_2.png"/>
          <p:cNvPicPr/>
          <p:nvPr/>
        </p:nvPicPr>
        <p:blipFill>
          <a:blip r:embed="rId2">
            <a:extLst/>
          </a:blip>
          <a:srcRect l="0" t="24723" r="54573" b="26568"/>
          <a:stretch>
            <a:fillRect/>
          </a:stretch>
        </p:blipFill>
        <p:spPr>
          <a:xfrm>
            <a:off x="1312862" y="3332162"/>
            <a:ext cx="465138" cy="838201"/>
          </a:xfrm>
          <a:prstGeom prst="rect">
            <a:avLst/>
          </a:prstGeom>
          <a:ln w="12700">
            <a:miter lim="400000"/>
          </a:ln>
        </p:spPr>
      </p:pic>
      <p:grpSp>
        <p:nvGrpSpPr>
          <p:cNvPr id="218" name="Group 218"/>
          <p:cNvGrpSpPr/>
          <p:nvPr/>
        </p:nvGrpSpPr>
        <p:grpSpPr>
          <a:xfrm>
            <a:off x="941387" y="4953000"/>
            <a:ext cx="7483476" cy="1162050"/>
            <a:chOff x="0" y="0"/>
            <a:chExt cx="7483475" cy="1162049"/>
          </a:xfrm>
        </p:grpSpPr>
        <p:pic>
          <p:nvPicPr>
            <p:cNvPr id="214" name="6-1-1b.png"/>
            <p:cNvPicPr/>
            <p:nvPr/>
          </p:nvPicPr>
          <p:blipFill>
            <a:blip r:embed="rId5">
              <a:extLst/>
            </a:blip>
            <a:srcRect l="0" t="0" r="83998" b="31694"/>
            <a:stretch>
              <a:fillRect/>
            </a:stretch>
          </p:blipFill>
          <p:spPr>
            <a:xfrm>
              <a:off x="0" y="0"/>
              <a:ext cx="1192213" cy="793750"/>
            </a:xfrm>
            <a:prstGeom prst="rect">
              <a:avLst/>
            </a:prstGeom>
            <a:ln w="12700" cap="flat">
              <a:noFill/>
              <a:miter lim="400000"/>
            </a:ln>
            <a:effectLst/>
          </p:spPr>
        </p:pic>
        <p:pic>
          <p:nvPicPr>
            <p:cNvPr id="215" name="6-1-1b.png"/>
            <p:cNvPicPr/>
            <p:nvPr/>
          </p:nvPicPr>
          <p:blipFill>
            <a:blip r:embed="rId5">
              <a:extLst/>
            </a:blip>
            <a:srcRect l="0" t="72404" r="0" b="0"/>
            <a:stretch>
              <a:fillRect/>
            </a:stretch>
          </p:blipFill>
          <p:spPr>
            <a:xfrm>
              <a:off x="0" y="841375"/>
              <a:ext cx="7450138" cy="320675"/>
            </a:xfrm>
            <a:prstGeom prst="rect">
              <a:avLst/>
            </a:prstGeom>
            <a:ln w="12700" cap="flat">
              <a:noFill/>
              <a:miter lim="400000"/>
            </a:ln>
            <a:effectLst/>
          </p:spPr>
        </p:pic>
        <p:pic>
          <p:nvPicPr>
            <p:cNvPr id="216" name="6-1-1b.png"/>
            <p:cNvPicPr/>
            <p:nvPr/>
          </p:nvPicPr>
          <p:blipFill>
            <a:blip r:embed="rId5">
              <a:extLst/>
            </a:blip>
            <a:srcRect l="16065" t="0" r="81823" b="31694"/>
            <a:stretch>
              <a:fillRect/>
            </a:stretch>
          </p:blipFill>
          <p:spPr>
            <a:xfrm>
              <a:off x="1152525" y="0"/>
              <a:ext cx="157163" cy="793750"/>
            </a:xfrm>
            <a:prstGeom prst="rect">
              <a:avLst/>
            </a:prstGeom>
            <a:ln w="12700" cap="flat">
              <a:noFill/>
              <a:miter lim="400000"/>
            </a:ln>
            <a:effectLst/>
          </p:spPr>
        </p:pic>
        <p:pic>
          <p:nvPicPr>
            <p:cNvPr id="217" name="6-1-1b.png"/>
            <p:cNvPicPr/>
            <p:nvPr/>
          </p:nvPicPr>
          <p:blipFill>
            <a:blip r:embed="rId5">
              <a:extLst/>
            </a:blip>
            <a:srcRect l="17919" t="0" r="0" b="31694"/>
            <a:stretch>
              <a:fillRect/>
            </a:stretch>
          </p:blipFill>
          <p:spPr>
            <a:xfrm>
              <a:off x="1368425" y="0"/>
              <a:ext cx="6115050" cy="793750"/>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04">
                                            <p:bg/>
                                          </p:spTgt>
                                        </p:tgtEl>
                                        <p:attrNameLst>
                                          <p:attrName>style.visibility</p:attrName>
                                        </p:attrNameLst>
                                      </p:cBhvr>
                                      <p:to>
                                        <p:strVal val="visible"/>
                                      </p:to>
                                    </p:set>
                                    <p:animEffect filter="wipe(left)" transition="in">
                                      <p:cBhvr>
                                        <p:cTn id="7" dur="500"/>
                                        <p:tgtEl>
                                          <p:spTgt spid="204">
                                            <p:bg/>
                                          </p:spTgt>
                                        </p:tgtEl>
                                      </p:cBhvr>
                                    </p:animEffect>
                                  </p:childTnLst>
                                </p:cTn>
                              </p:par>
                              <p:par>
                                <p:cTn id="8" presetClass="entr" presetSubtype="8" presetID="22" grpId="1" fill="hold">
                                  <p:stCondLst>
                                    <p:cond delay="0"/>
                                  </p:stCondLst>
                                  <p:iterate type="el" backwards="0">
                                    <p:tmAbs val="0"/>
                                  </p:iterate>
                                  <p:childTnLst>
                                    <p:set>
                                      <p:cBhvr>
                                        <p:cTn id="9" fill="hold"/>
                                        <p:tgtEl>
                                          <p:spTgt spid="204">
                                            <p:txEl>
                                              <p:pRg st="0" end="0"/>
                                            </p:txEl>
                                          </p:spTgt>
                                        </p:tgtEl>
                                        <p:attrNameLst>
                                          <p:attrName>style.visibility</p:attrName>
                                        </p:attrNameLst>
                                      </p:cBhvr>
                                      <p:to>
                                        <p:strVal val="visible"/>
                                      </p:to>
                                    </p:set>
                                    <p:animEffect filter="wipe(left)" transition="in">
                                      <p:cBhvr>
                                        <p:cTn id="10" dur="500"/>
                                        <p:tgtEl>
                                          <p:spTgt spid="20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13"/>
                                        </p:tgtEl>
                                        <p:attrNameLst>
                                          <p:attrName>style.visibility</p:attrName>
                                        </p:attrNameLst>
                                      </p:cBhvr>
                                      <p:to>
                                        <p:strVal val="visible"/>
                                      </p:to>
                                    </p:set>
                                    <p:animEffect filter="wipe(left)" transition="in">
                                      <p:cBhvr>
                                        <p:cTn id="15" dur="500"/>
                                        <p:tgtEl>
                                          <p:spTgt spid="213"/>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211"/>
                                        </p:tgtEl>
                                        <p:attrNameLst>
                                          <p:attrName>style.visibility</p:attrName>
                                        </p:attrNameLst>
                                      </p:cBhvr>
                                      <p:to>
                                        <p:strVal val="visible"/>
                                      </p:to>
                                    </p:set>
                                    <p:animEffect filter="wipe(left)" transition="in">
                                      <p:cBhvr>
                                        <p:cTn id="20" dur="500"/>
                                        <p:tgtEl>
                                          <p:spTgt spid="211"/>
                                        </p:tgtEl>
                                      </p:cBhvr>
                                    </p:animEffect>
                                  </p:childTnLst>
                                </p:cTn>
                              </p:par>
                            </p:childTnLst>
                          </p:cTn>
                        </p:par>
                        <p:par>
                          <p:cTn id="21" fill="hold">
                            <p:stCondLst>
                              <p:cond delay="500"/>
                            </p:stCondLst>
                            <p:childTnLst>
                              <p:par>
                                <p:cTn id="22" nodeType="afterEffect" presetClass="entr" presetSubtype="8" presetID="22" grpId="4" fill="hold">
                                  <p:stCondLst>
                                    <p:cond delay="0"/>
                                  </p:stCondLst>
                                  <p:iterate type="el" backwards="0">
                                    <p:tmAbs val="0"/>
                                  </p:iterate>
                                  <p:childTnLst>
                                    <p:set>
                                      <p:cBhvr>
                                        <p:cTn id="23" fill="hold"/>
                                        <p:tgtEl>
                                          <p:spTgt spid="208"/>
                                        </p:tgtEl>
                                        <p:attrNameLst>
                                          <p:attrName>style.visibility</p:attrName>
                                        </p:attrNameLst>
                                      </p:cBhvr>
                                      <p:to>
                                        <p:strVal val="visible"/>
                                      </p:to>
                                    </p:set>
                                    <p:animEffect filter="wipe(left)" transition="in">
                                      <p:cBhvr>
                                        <p:cTn id="24" dur="500"/>
                                        <p:tgtEl>
                                          <p:spTgt spid="208"/>
                                        </p:tgtEl>
                                      </p:cBhvr>
                                    </p:animEffect>
                                  </p:childTnLst>
                                </p:cTn>
                              </p:par>
                            </p:childTnLst>
                          </p:cTn>
                        </p:par>
                        <p:par>
                          <p:cTn id="25" fill="hold">
                            <p:stCondLst>
                              <p:cond delay="1000"/>
                            </p:stCondLst>
                            <p:childTnLst>
                              <p:par>
                                <p:cTn id="26" nodeType="afterEffect" presetClass="entr" presetSubtype="8" presetID="22" grpId="5" fill="hold">
                                  <p:stCondLst>
                                    <p:cond delay="0"/>
                                  </p:stCondLst>
                                  <p:iterate type="el" backwards="0">
                                    <p:tmAbs val="0"/>
                                  </p:iterate>
                                  <p:childTnLst>
                                    <p:set>
                                      <p:cBhvr>
                                        <p:cTn id="27" fill="hold"/>
                                        <p:tgtEl>
                                          <p:spTgt spid="205"/>
                                        </p:tgtEl>
                                        <p:attrNameLst>
                                          <p:attrName>style.visibility</p:attrName>
                                        </p:attrNameLst>
                                      </p:cBhvr>
                                      <p:to>
                                        <p:strVal val="visible"/>
                                      </p:to>
                                    </p:set>
                                    <p:animEffect filter="wipe(left)" transition="in">
                                      <p:cBhvr>
                                        <p:cTn id="28" dur="500"/>
                                        <p:tgtEl>
                                          <p:spTgt spid="205"/>
                                        </p:tgtEl>
                                      </p:cBhvr>
                                    </p:animEffect>
                                  </p:childTnLst>
                                </p:cTn>
                              </p:par>
                            </p:childTnLst>
                          </p:cTn>
                        </p:par>
                        <p:par>
                          <p:cTn id="29" fill="hold">
                            <p:stCondLst>
                              <p:cond delay="1500"/>
                            </p:stCondLst>
                            <p:childTnLst>
                              <p:par>
                                <p:cTn id="30" nodeType="afterEffect" presetClass="entr" presetSubtype="8" presetID="22" grpId="6" fill="hold">
                                  <p:stCondLst>
                                    <p:cond delay="0"/>
                                  </p:stCondLst>
                                  <p:iterate type="el" backwards="0">
                                    <p:tmAbs val="0"/>
                                  </p:iterate>
                                  <p:childTnLst>
                                    <p:set>
                                      <p:cBhvr>
                                        <p:cTn id="31" fill="hold"/>
                                        <p:tgtEl>
                                          <p:spTgt spid="212">
                                            <p:bg/>
                                          </p:spTgt>
                                        </p:tgtEl>
                                        <p:attrNameLst>
                                          <p:attrName>style.visibility</p:attrName>
                                        </p:attrNameLst>
                                      </p:cBhvr>
                                      <p:to>
                                        <p:strVal val="visible"/>
                                      </p:to>
                                    </p:set>
                                    <p:animEffect filter="wipe(left)" transition="in">
                                      <p:cBhvr>
                                        <p:cTn id="32" dur="500"/>
                                        <p:tgtEl>
                                          <p:spTgt spid="212">
                                            <p:bg/>
                                          </p:spTgt>
                                        </p:tgtEl>
                                      </p:cBhvr>
                                    </p:animEffect>
                                  </p:childTnLst>
                                </p:cTn>
                              </p:par>
                              <p:par>
                                <p:cTn id="33" presetClass="entr" presetSubtype="8" presetID="22" grpId="6" fill="hold">
                                  <p:stCondLst>
                                    <p:cond delay="0"/>
                                  </p:stCondLst>
                                  <p:iterate type="el" backwards="0">
                                    <p:tmAbs val="0"/>
                                  </p:iterate>
                                  <p:childTnLst>
                                    <p:set>
                                      <p:cBhvr>
                                        <p:cTn id="34" fill="hold"/>
                                        <p:tgtEl>
                                          <p:spTgt spid="212">
                                            <p:txEl>
                                              <p:pRg st="0" end="0"/>
                                            </p:txEl>
                                          </p:spTgt>
                                        </p:tgtEl>
                                        <p:attrNameLst>
                                          <p:attrName>style.visibility</p:attrName>
                                        </p:attrNameLst>
                                      </p:cBhvr>
                                      <p:to>
                                        <p:strVal val="visible"/>
                                      </p:to>
                                    </p:set>
                                    <p:animEffect filter="wipe(left)" transition="in">
                                      <p:cBhvr>
                                        <p:cTn id="35" dur="500"/>
                                        <p:tgtEl>
                                          <p:spTgt spid="212">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nodeType="clickEffect" presetClass="entr" presetSubtype="8" presetID="22" grpId="7" fill="hold">
                                  <p:stCondLst>
                                    <p:cond delay="0"/>
                                  </p:stCondLst>
                                  <p:iterate type="el" backwards="0">
                                    <p:tmAbs val="0"/>
                                  </p:iterate>
                                  <p:childTnLst>
                                    <p:set>
                                      <p:cBhvr>
                                        <p:cTn id="39" fill="hold"/>
                                        <p:tgtEl>
                                          <p:spTgt spid="218"/>
                                        </p:tgtEl>
                                        <p:attrNameLst>
                                          <p:attrName>style.visibility</p:attrName>
                                        </p:attrNameLst>
                                      </p:cBhvr>
                                      <p:to>
                                        <p:strVal val="visible"/>
                                      </p:to>
                                    </p:set>
                                    <p:animEffect filter="wipe(left)" transition="in">
                                      <p:cBhvr>
                                        <p:cTn id="40" dur="5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04" grpId="1"/>
      <p:bldP build="whole" bldLvl="1" animBg="1" rev="0" advAuto="0" spid="205" grpId="5"/>
      <p:bldP build="whole" bldLvl="1" animBg="1" rev="0" advAuto="0" spid="211" grpId="3"/>
      <p:bldP build="whole" bldLvl="1" animBg="1" rev="0" advAuto="0" spid="213" grpId="2"/>
      <p:bldP build="p" bldLvl="5" animBg="1" rev="0" advAuto="0" spid="212" grpId="6"/>
      <p:bldP build="whole" bldLvl="1" animBg="1" rev="0" advAuto="0" spid="208" grpId="4"/>
      <p:bldP build="whole" bldLvl="1" animBg="1" rev="0" advAuto="0" spid="218" grpId="7"/>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title"/>
          </p:nvPr>
        </p:nvSpPr>
        <p:spPr>
          <a:prstGeom prst="rect">
            <a:avLst/>
          </a:prstGeom>
        </p:spPr>
        <p:txBody>
          <a:bodyPr/>
          <a:lstStyle/>
          <a:p>
            <a:pPr lvl="0">
              <a:defRPr sz="1800">
                <a:uFillTx/>
              </a:defRPr>
            </a:pPr>
            <a:r>
              <a:rPr sz="1200">
                <a:uFill>
                  <a:solidFill/>
                </a:uFill>
              </a:rPr>
              <a:t>Example 2</a:t>
            </a:r>
          </a:p>
        </p:txBody>
      </p:sp>
      <p:sp>
        <p:nvSpPr>
          <p:cNvPr id="221" name="Shape 221"/>
          <p:cNvSpPr/>
          <p:nvPr/>
        </p:nvSpPr>
        <p:spPr>
          <a:xfrm>
            <a:off x="476250" y="1497012"/>
            <a:ext cx="8026400"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Twelve out of 18 joggers are male. Write this ratio as a fraction in simplest form.</a:t>
            </a:r>
          </a:p>
        </p:txBody>
      </p:sp>
      <p:sp>
        <p:nvSpPr>
          <p:cNvPr id="222" name="Shape 222"/>
          <p:cNvSpPr/>
          <p:nvPr/>
        </p:nvSpPr>
        <p:spPr>
          <a:xfrm>
            <a:off x="876300" y="411480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23" name="Check Progress.png"/>
          <p:cNvPicPr/>
          <p:nvPr/>
        </p:nvPicPr>
        <p:blipFill>
          <a:blip r:embed="rId2">
            <a:extLst/>
          </a:blip>
          <a:stretch>
            <a:fillRect/>
          </a:stretch>
        </p:blipFill>
        <p:spPr>
          <a:xfrm>
            <a:off x="4419600" y="712787"/>
            <a:ext cx="2846388" cy="511176"/>
          </a:xfrm>
          <a:prstGeom prst="rect">
            <a:avLst/>
          </a:prstGeom>
          <a:ln w="12700">
            <a:miter lim="400000"/>
          </a:ln>
        </p:spPr>
      </p:pic>
      <p:pic>
        <p:nvPicPr>
          <p:cNvPr id="224" name="CheckPointICON.jpg"/>
          <p:cNvPicPr/>
          <p:nvPr/>
        </p:nvPicPr>
        <p:blipFill>
          <a:blip r:embed="rId3">
            <a:extLst/>
          </a:blip>
          <a:stretch>
            <a:fillRect/>
          </a:stretch>
        </p:blipFill>
        <p:spPr>
          <a:xfrm>
            <a:off x="7467600" y="747712"/>
            <a:ext cx="1222375" cy="376239"/>
          </a:xfrm>
          <a:prstGeom prst="rect">
            <a:avLst/>
          </a:prstGeom>
          <a:ln w="12700">
            <a:miter lim="400000"/>
          </a:ln>
        </p:spPr>
      </p:pic>
      <p:grpSp>
        <p:nvGrpSpPr>
          <p:cNvPr id="227" name="Group 227"/>
          <p:cNvGrpSpPr/>
          <p:nvPr/>
        </p:nvGrpSpPr>
        <p:grpSpPr>
          <a:xfrm>
            <a:off x="857250" y="2336800"/>
            <a:ext cx="2806700" cy="3289301"/>
            <a:chOff x="0" y="0"/>
            <a:chExt cx="2806700" cy="3289300"/>
          </a:xfrm>
        </p:grpSpPr>
        <p:sp>
          <p:nvSpPr>
            <p:cNvPr id="225" name="Shape 225"/>
            <p:cNvSpPr/>
            <p:nvPr/>
          </p:nvSpPr>
          <p:spPr>
            <a:xfrm>
              <a:off x="0" y="177800"/>
              <a:ext cx="2806700" cy="21357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19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226" name="C06-1_2cyp.png"/>
            <p:cNvPicPr/>
            <p:nvPr/>
          </p:nvPicPr>
          <p:blipFill>
            <a:blip r:embed="rId4">
              <a:extLst/>
            </a:blip>
            <a:stretch>
              <a:fillRect/>
            </a:stretch>
          </p:blipFill>
          <p:spPr>
            <a:xfrm>
              <a:off x="514350" y="0"/>
              <a:ext cx="307976" cy="3289301"/>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23"/>
                                        </p:tgtEl>
                                        <p:attrNameLst>
                                          <p:attrName>style.visibility</p:attrName>
                                        </p:attrNameLst>
                                      </p:cBhvr>
                                      <p:to>
                                        <p:strVal val="visible"/>
                                      </p:to>
                                    </p:set>
                                    <p:animEffect filter="wipe(left)" transition="in">
                                      <p:cBhvr>
                                        <p:cTn id="7" dur="500"/>
                                        <p:tgtEl>
                                          <p:spTgt spid="223"/>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24"/>
                                        </p:tgtEl>
                                        <p:attrNameLst>
                                          <p:attrName>style.visibility</p:attrName>
                                        </p:attrNameLst>
                                      </p:cBhvr>
                                      <p:to>
                                        <p:strVal val="visible"/>
                                      </p:to>
                                    </p:set>
                                    <p:animEffect filter="fade" transition="in">
                                      <p:cBhvr>
                                        <p:cTn id="11" dur="500"/>
                                        <p:tgtEl>
                                          <p:spTgt spid="224"/>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21"/>
                                        </p:tgtEl>
                                        <p:attrNameLst>
                                          <p:attrName>style.visibility</p:attrName>
                                        </p:attrNameLst>
                                      </p:cBhvr>
                                      <p:to>
                                        <p:strVal val="visible"/>
                                      </p:to>
                                    </p:set>
                                    <p:animEffect filter="wipe(left)" transition="in">
                                      <p:cBhvr>
                                        <p:cTn id="15" dur="500"/>
                                        <p:tgtEl>
                                          <p:spTgt spid="221"/>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27"/>
                                        </p:tgtEl>
                                        <p:attrNameLst>
                                          <p:attrName>style.visibility</p:attrName>
                                        </p:attrNameLst>
                                      </p:cBhvr>
                                      <p:to>
                                        <p:strVal val="visible"/>
                                      </p:to>
                                    </p:set>
                                    <p:animEffect filter="wipe(left)" transition="in">
                                      <p:cBhvr>
                                        <p:cTn id="19" dur="500"/>
                                        <p:tgtEl>
                                          <p:spTgt spid="227"/>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22"/>
                                        </p:tgtEl>
                                        <p:attrNameLst>
                                          <p:attrName>style.visibility</p:attrName>
                                        </p:attrNameLst>
                                      </p:cBhvr>
                                      <p:to>
                                        <p:strVal val="visible"/>
                                      </p:to>
                                    </p:set>
                                    <p:anim calcmode="lin" valueType="num">
                                      <p:cBhvr>
                                        <p:cTn id="24" dur="1822" fill="hold"/>
                                        <p:tgtEl>
                                          <p:spTgt spid="222"/>
                                        </p:tgtEl>
                                        <p:attrNameLst>
                                          <p:attrName>ppt_x</p:attrName>
                                        </p:attrNameLst>
                                      </p:cBhvr>
                                      <p:tavLst>
                                        <p:tav tm="0">
                                          <p:val>
                                            <p:strVal val="#ppt_x"/>
                                          </p:val>
                                        </p:tav>
                                        <p:tav tm="100000">
                                          <p:val>
                                            <p:strVal val="#ppt_x"/>
                                          </p:val>
                                        </p:tav>
                                      </p:tavLst>
                                    </p:anim>
                                    <p:anim calcmode="lin" valueType="num">
                                      <p:cBhvr>
                                        <p:cTn id="25" dur="1822" fill="hold"/>
                                        <p:tgtEl>
                                          <p:spTgt spid="2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5"/>
      <p:bldP build="whole" bldLvl="1" animBg="1" rev="0" advAuto="0" spid="224" grpId="2"/>
      <p:bldP build="whole" bldLvl="1" animBg="1" rev="0" advAuto="0" spid="223" grpId="1"/>
      <p:bldP build="whole" bldLvl="1" animBg="1" rev="0" advAuto="0" spid="227" grpId="4"/>
      <p:bldP build="whole" bldLvl="1" animBg="1" rev="0" advAuto="0" spid="221" grpId="3"/>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Shape 229"/>
          <p:cNvSpPr/>
          <p:nvPr>
            <p:ph type="title"/>
          </p:nvPr>
        </p:nvSpPr>
        <p:spPr>
          <a:prstGeom prst="rect">
            <a:avLst/>
          </a:prstGeom>
        </p:spPr>
        <p:txBody>
          <a:bodyPr/>
          <a:lstStyle/>
          <a:p>
            <a:pPr lvl="0">
              <a:defRPr sz="1800">
                <a:uFillTx/>
              </a:defRPr>
            </a:pPr>
            <a:r>
              <a:rPr sz="1200">
                <a:uFill>
                  <a:solidFill/>
                </a:uFill>
              </a:rPr>
              <a:t>Example 3</a:t>
            </a:r>
          </a:p>
        </p:txBody>
      </p:sp>
      <p:sp>
        <p:nvSpPr>
          <p:cNvPr id="230" name="Shape 230"/>
          <p:cNvSpPr/>
          <p:nvPr/>
        </p:nvSpPr>
        <p:spPr>
          <a:xfrm>
            <a:off x="2628900" y="771525"/>
            <a:ext cx="5994401" cy="38539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spcBef>
                <a:spcPts val="1100"/>
              </a:spcBef>
              <a:buClr>
                <a:srgbClr val="F2362F"/>
              </a:buClr>
              <a:buFont typeface="Arial"/>
              <a:defRPr b="1" sz="2000">
                <a:solidFill>
                  <a:srgbClr val="F2362F"/>
                </a:solidFill>
                <a:uFill>
                  <a:solidFill>
                    <a:srgbClr val="F2362F"/>
                  </a:solidFill>
                </a:uFill>
              </a:defRPr>
            </a:lvl1pPr>
          </a:lstStyle>
          <a:p>
            <a:pPr lvl="0">
              <a:defRPr b="0" sz="1800">
                <a:solidFill>
                  <a:srgbClr val="000000"/>
                </a:solidFill>
                <a:uFillTx/>
              </a:defRPr>
            </a:pPr>
            <a:r>
              <a:rPr b="1" sz="2000">
                <a:solidFill>
                  <a:srgbClr val="F2362F"/>
                </a:solidFill>
                <a:uFill>
                  <a:solidFill>
                    <a:srgbClr val="F2362F"/>
                  </a:solidFill>
                </a:uFill>
              </a:rPr>
              <a:t>Write Ratios As Fractions</a:t>
            </a:r>
          </a:p>
        </p:txBody>
      </p:sp>
      <p:sp>
        <p:nvSpPr>
          <p:cNvPr id="231" name="Shape 231"/>
          <p:cNvSpPr/>
          <p:nvPr/>
        </p:nvSpPr>
        <p:spPr>
          <a:xfrm>
            <a:off x="876300" y="1503362"/>
            <a:ext cx="7721600" cy="7747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lnSpc>
                <a:spcPct val="90000"/>
              </a:lnSpc>
              <a:spcBef>
                <a:spcPts val="500"/>
              </a:spcBef>
              <a:buClr>
                <a:srgbClr val="0068AD"/>
              </a:buClr>
              <a:buFont typeface="Arial"/>
              <a:defRPr>
                <a:uFillTx/>
              </a:defRPr>
            </a:pPr>
            <a:r>
              <a:rPr b="1" sz="2400">
                <a:solidFill>
                  <a:srgbClr val="0068AD"/>
                </a:solidFill>
                <a:uFill>
                  <a:solidFill>
                    <a:srgbClr val="0068AD"/>
                  </a:solidFill>
                </a:uFill>
              </a:rPr>
              <a:t>Express the ratio </a:t>
            </a:r>
            <a:r>
              <a:rPr b="1" i="1" sz="2400">
                <a:solidFill>
                  <a:srgbClr val="0068AD"/>
                </a:solidFill>
                <a:uFill>
                  <a:solidFill>
                    <a:srgbClr val="0068AD"/>
                  </a:solidFill>
                </a:uFill>
              </a:rPr>
              <a:t>21 inches to 2 yards</a:t>
            </a:r>
            <a:r>
              <a:rPr b="1" sz="2400">
                <a:solidFill>
                  <a:srgbClr val="0068AD"/>
                </a:solidFill>
                <a:uFill>
                  <a:solidFill>
                    <a:srgbClr val="0068AD"/>
                  </a:solidFill>
                </a:uFill>
              </a:rPr>
              <a:t> as a fraction </a:t>
            </a:r>
            <a:br>
              <a:rPr b="1" sz="2400">
                <a:solidFill>
                  <a:srgbClr val="0068AD"/>
                </a:solidFill>
                <a:uFill>
                  <a:solidFill>
                    <a:srgbClr val="0068AD"/>
                  </a:solidFill>
                </a:uFill>
              </a:rPr>
            </a:br>
            <a:r>
              <a:rPr b="1" sz="2400">
                <a:solidFill>
                  <a:srgbClr val="0068AD"/>
                </a:solidFill>
                <a:uFill>
                  <a:solidFill>
                    <a:srgbClr val="0068AD"/>
                  </a:solidFill>
                </a:uFill>
              </a:rPr>
              <a:t>in simplest form.</a:t>
            </a:r>
          </a:p>
        </p:txBody>
      </p:sp>
      <p:sp>
        <p:nvSpPr>
          <p:cNvPr id="232" name="Shape 232"/>
          <p:cNvSpPr/>
          <p:nvPr/>
        </p:nvSpPr>
        <p:spPr>
          <a:xfrm>
            <a:off x="4457700" y="3440112"/>
            <a:ext cx="4267200" cy="4472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spcBef>
                <a:spcPts val="500"/>
              </a:spcBef>
              <a:buClr>
                <a:srgbClr val="000000"/>
              </a:buClr>
              <a:buFont typeface="Arial"/>
              <a:defRPr sz="2400"/>
            </a:lvl1pPr>
          </a:lstStyle>
          <a:p>
            <a:pPr lvl="0">
              <a:defRPr sz="1800">
                <a:uFillTx/>
              </a:defRPr>
            </a:pPr>
            <a:r>
              <a:rPr sz="2400">
                <a:uFill>
                  <a:solidFill/>
                </a:uFill>
              </a:rPr>
              <a:t>Convert 2 yards to inches.</a:t>
            </a:r>
          </a:p>
        </p:txBody>
      </p:sp>
      <p:grpSp>
        <p:nvGrpSpPr>
          <p:cNvPr id="235" name="Group 235"/>
          <p:cNvGrpSpPr/>
          <p:nvPr/>
        </p:nvGrpSpPr>
        <p:grpSpPr>
          <a:xfrm>
            <a:off x="892174" y="2187575"/>
            <a:ext cx="7820026" cy="1025526"/>
            <a:chOff x="0" y="0"/>
            <a:chExt cx="7820025" cy="1025525"/>
          </a:xfrm>
        </p:grpSpPr>
        <p:pic>
          <p:nvPicPr>
            <p:cNvPr id="233" name="PALG06-01-02b.jpg"/>
            <p:cNvPicPr/>
            <p:nvPr/>
          </p:nvPicPr>
          <p:blipFill>
            <a:blip r:embed="rId2">
              <a:extLst/>
            </a:blip>
            <a:stretch>
              <a:fillRect/>
            </a:stretch>
          </p:blipFill>
          <p:spPr>
            <a:xfrm>
              <a:off x="3960812" y="0"/>
              <a:ext cx="3859213" cy="1025526"/>
            </a:xfrm>
            <a:prstGeom prst="rect">
              <a:avLst/>
            </a:prstGeom>
            <a:ln w="12700" cap="flat">
              <a:noFill/>
              <a:miter lim="400000"/>
            </a:ln>
            <a:effectLst/>
          </p:spPr>
        </p:pic>
        <p:pic>
          <p:nvPicPr>
            <p:cNvPr id="234" name="PALG06-01-02a.jpg"/>
            <p:cNvPicPr/>
            <p:nvPr/>
          </p:nvPicPr>
          <p:blipFill>
            <a:blip r:embed="rId3">
              <a:extLst/>
            </a:blip>
            <a:stretch>
              <a:fillRect/>
            </a:stretch>
          </p:blipFill>
          <p:spPr>
            <a:xfrm>
              <a:off x="0" y="0"/>
              <a:ext cx="3859213" cy="1025526"/>
            </a:xfrm>
            <a:prstGeom prst="rect">
              <a:avLst/>
            </a:prstGeom>
            <a:ln w="12700" cap="flat">
              <a:noFill/>
              <a:miter lim="400000"/>
            </a:ln>
            <a:effectLst/>
          </p:spPr>
        </p:pic>
      </p:grpSp>
      <p:pic>
        <p:nvPicPr>
          <p:cNvPr id="236" name="PALG_266.png"/>
          <p:cNvPicPr/>
          <p:nvPr/>
        </p:nvPicPr>
        <p:blipFill>
          <a:blip r:embed="rId4">
            <a:extLst/>
          </a:blip>
          <a:srcRect l="0" t="46400" r="0" b="0"/>
          <a:stretch>
            <a:fillRect/>
          </a:stretch>
        </p:blipFill>
        <p:spPr>
          <a:xfrm>
            <a:off x="1000125" y="4149725"/>
            <a:ext cx="3203575" cy="957263"/>
          </a:xfrm>
          <a:prstGeom prst="rect">
            <a:avLst/>
          </a:prstGeom>
          <a:ln w="12700">
            <a:miter lim="400000"/>
          </a:ln>
        </p:spPr>
      </p:pic>
      <p:sp>
        <p:nvSpPr>
          <p:cNvPr id="237" name="Shape 237"/>
          <p:cNvSpPr/>
          <p:nvPr/>
        </p:nvSpPr>
        <p:spPr>
          <a:xfrm>
            <a:off x="4457700" y="4257675"/>
            <a:ext cx="4445000" cy="736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80000"/>
              </a:lnSpc>
              <a:spcBef>
                <a:spcPts val="1400"/>
              </a:spcBef>
              <a:buClr>
                <a:srgbClr val="FFFFFF"/>
              </a:buClr>
              <a:buFont typeface="Arial"/>
              <a:defRPr sz="2400"/>
            </a:lvl1pPr>
          </a:lstStyle>
          <a:p>
            <a:pPr lvl="0">
              <a:defRPr sz="1800">
                <a:uFillTx/>
              </a:defRPr>
            </a:pPr>
            <a:r>
              <a:rPr sz="2400">
                <a:uFill>
                  <a:solidFill/>
                </a:uFill>
              </a:rPr>
              <a:t>Divide the numerator and denominator by the GCF, 3.</a:t>
            </a:r>
          </a:p>
        </p:txBody>
      </p:sp>
      <p:sp>
        <p:nvSpPr>
          <p:cNvPr id="238" name="Shape 238"/>
          <p:cNvSpPr/>
          <p:nvPr/>
        </p:nvSpPr>
        <p:spPr>
          <a:xfrm>
            <a:off x="558800" y="5168900"/>
            <a:ext cx="82169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80000"/>
              </a:lnSpc>
              <a:spcBef>
                <a:spcPts val="1400"/>
              </a:spcBef>
              <a:buClr>
                <a:srgbClr val="FFFFFF"/>
              </a:buClr>
              <a:buFont typeface="Arial"/>
              <a:defRPr sz="2400"/>
            </a:lvl1pPr>
          </a:lstStyle>
          <a:p>
            <a:pPr lvl="0">
              <a:defRPr sz="1800">
                <a:uFillTx/>
              </a:defRPr>
            </a:pPr>
            <a:r>
              <a:rPr sz="2400">
                <a:uFill>
                  <a:solidFill/>
                </a:uFill>
              </a:rPr>
              <a:t>Written in simplest form, the ratio is 7 to 24.</a:t>
            </a:r>
          </a:p>
        </p:txBody>
      </p:sp>
      <p:pic>
        <p:nvPicPr>
          <p:cNvPr id="239" name="PALG_266.png"/>
          <p:cNvPicPr/>
          <p:nvPr/>
        </p:nvPicPr>
        <p:blipFill>
          <a:blip r:embed="rId4">
            <a:extLst/>
          </a:blip>
          <a:srcRect l="0" t="0" r="0" b="53599"/>
          <a:stretch>
            <a:fillRect/>
          </a:stretch>
        </p:blipFill>
        <p:spPr>
          <a:xfrm>
            <a:off x="1000125" y="3321050"/>
            <a:ext cx="3203575" cy="828675"/>
          </a:xfrm>
          <a:prstGeom prst="rect">
            <a:avLst/>
          </a:prstGeom>
          <a:ln w="12700">
            <a:miter lim="400000"/>
          </a:ln>
        </p:spPr>
      </p:pic>
      <p:grpSp>
        <p:nvGrpSpPr>
          <p:cNvPr id="242" name="Group 242"/>
          <p:cNvGrpSpPr/>
          <p:nvPr/>
        </p:nvGrpSpPr>
        <p:grpSpPr>
          <a:xfrm>
            <a:off x="939800" y="5589587"/>
            <a:ext cx="1901825" cy="781051"/>
            <a:chOff x="0" y="0"/>
            <a:chExt cx="1901824" cy="781050"/>
          </a:xfrm>
        </p:grpSpPr>
        <p:pic>
          <p:nvPicPr>
            <p:cNvPr id="240" name="PALG_267.png"/>
            <p:cNvPicPr/>
            <p:nvPr/>
          </p:nvPicPr>
          <p:blipFill>
            <a:blip r:embed="rId5">
              <a:extLst/>
            </a:blip>
            <a:srcRect l="0" t="0" r="31613" b="0"/>
            <a:stretch>
              <a:fillRect/>
            </a:stretch>
          </p:blipFill>
          <p:spPr>
            <a:xfrm>
              <a:off x="0" y="0"/>
              <a:ext cx="1346200" cy="781050"/>
            </a:xfrm>
            <a:prstGeom prst="rect">
              <a:avLst/>
            </a:prstGeom>
            <a:ln w="12700" cap="flat">
              <a:noFill/>
              <a:miter lim="400000"/>
            </a:ln>
            <a:effectLst/>
          </p:spPr>
        </p:pic>
        <p:pic>
          <p:nvPicPr>
            <p:cNvPr id="241" name="PALG_267.png"/>
            <p:cNvPicPr/>
            <p:nvPr/>
          </p:nvPicPr>
          <p:blipFill>
            <a:blip r:embed="rId5">
              <a:extLst/>
            </a:blip>
            <a:srcRect l="62983" t="0" r="0" b="0"/>
            <a:stretch>
              <a:fillRect/>
            </a:stretch>
          </p:blipFill>
          <p:spPr>
            <a:xfrm>
              <a:off x="1173162" y="0"/>
              <a:ext cx="728663" cy="781050"/>
            </a:xfrm>
            <a:prstGeom prst="rect">
              <a:avLst/>
            </a:prstGeom>
            <a:ln w="12700" cap="flat">
              <a:noFill/>
              <a:miter lim="400000"/>
            </a:ln>
            <a:effectLst/>
          </p:spPr>
        </p:pic>
      </p:gr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31">
                                            <p:bg/>
                                          </p:spTgt>
                                        </p:tgtEl>
                                        <p:attrNameLst>
                                          <p:attrName>style.visibility</p:attrName>
                                        </p:attrNameLst>
                                      </p:cBhvr>
                                      <p:to>
                                        <p:strVal val="visible"/>
                                      </p:to>
                                    </p:set>
                                    <p:animEffect filter="wipe(left)" transition="in">
                                      <p:cBhvr>
                                        <p:cTn id="7" dur="500"/>
                                        <p:tgtEl>
                                          <p:spTgt spid="231">
                                            <p:bg/>
                                          </p:spTgt>
                                        </p:tgtEl>
                                      </p:cBhvr>
                                    </p:animEffect>
                                  </p:childTnLst>
                                </p:cTn>
                              </p:par>
                              <p:par>
                                <p:cTn id="8" presetClass="entr" presetSubtype="8" presetID="22" grpId="1" fill="hold">
                                  <p:stCondLst>
                                    <p:cond delay="0"/>
                                  </p:stCondLst>
                                  <p:iterate type="el" backwards="0">
                                    <p:tmAbs val="0"/>
                                  </p:iterate>
                                  <p:childTnLst>
                                    <p:set>
                                      <p:cBhvr>
                                        <p:cTn id="9" fill="hold"/>
                                        <p:tgtEl>
                                          <p:spTgt spid="231">
                                            <p:txEl>
                                              <p:pRg st="0" end="0"/>
                                            </p:txEl>
                                          </p:spTgt>
                                        </p:tgtEl>
                                        <p:attrNameLst>
                                          <p:attrName>style.visibility</p:attrName>
                                        </p:attrNameLst>
                                      </p:cBhvr>
                                      <p:to>
                                        <p:strVal val="visible"/>
                                      </p:to>
                                    </p:set>
                                    <p:animEffect filter="wipe(left)" transition="in">
                                      <p:cBhvr>
                                        <p:cTn id="10" dur="500"/>
                                        <p:tgtEl>
                                          <p:spTgt spid="23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8" presetID="22" grpId="2" fill="hold">
                                  <p:stCondLst>
                                    <p:cond delay="0"/>
                                  </p:stCondLst>
                                  <p:iterate type="el" backwards="0">
                                    <p:tmAbs val="0"/>
                                  </p:iterate>
                                  <p:childTnLst>
                                    <p:set>
                                      <p:cBhvr>
                                        <p:cTn id="14" fill="hold"/>
                                        <p:tgtEl>
                                          <p:spTgt spid="235"/>
                                        </p:tgtEl>
                                        <p:attrNameLst>
                                          <p:attrName>style.visibility</p:attrName>
                                        </p:attrNameLst>
                                      </p:cBhvr>
                                      <p:to>
                                        <p:strVal val="visible"/>
                                      </p:to>
                                    </p:set>
                                    <p:animEffect filter="wipe(left)" transition="in">
                                      <p:cBhvr>
                                        <p:cTn id="15" dur="500"/>
                                        <p:tgtEl>
                                          <p:spTgt spid="23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2" grpId="3" fill="hold">
                                  <p:stCondLst>
                                    <p:cond delay="0"/>
                                  </p:stCondLst>
                                  <p:iterate type="el" backwards="0">
                                    <p:tmAbs val="0"/>
                                  </p:iterate>
                                  <p:childTnLst>
                                    <p:set>
                                      <p:cBhvr>
                                        <p:cTn id="19" fill="hold"/>
                                        <p:tgtEl>
                                          <p:spTgt spid="239"/>
                                        </p:tgtEl>
                                        <p:attrNameLst>
                                          <p:attrName>style.visibility</p:attrName>
                                        </p:attrNameLst>
                                      </p:cBhvr>
                                      <p:to>
                                        <p:strVal val="visible"/>
                                      </p:to>
                                    </p:set>
                                    <p:animEffect filter="wipe(left)" transition="in">
                                      <p:cBhvr>
                                        <p:cTn id="20" dur="500"/>
                                        <p:tgtEl>
                                          <p:spTgt spid="239"/>
                                        </p:tgtEl>
                                      </p:cBhvr>
                                    </p:animEffect>
                                  </p:childTnLst>
                                </p:cTn>
                              </p:par>
                            </p:childTnLst>
                          </p:cTn>
                        </p:par>
                        <p:par>
                          <p:cTn id="21" fill="hold">
                            <p:stCondLst>
                              <p:cond delay="500"/>
                            </p:stCondLst>
                            <p:childTnLst>
                              <p:par>
                                <p:cTn id="22" nodeType="afterEffect" presetClass="entr" presetSubtype="8" presetID="22" grpId="4" fill="hold">
                                  <p:stCondLst>
                                    <p:cond delay="0"/>
                                  </p:stCondLst>
                                  <p:iterate type="el" backwards="0">
                                    <p:tmAbs val="0"/>
                                  </p:iterate>
                                  <p:childTnLst>
                                    <p:set>
                                      <p:cBhvr>
                                        <p:cTn id="23" fill="hold"/>
                                        <p:tgtEl>
                                          <p:spTgt spid="232"/>
                                        </p:tgtEl>
                                        <p:attrNameLst>
                                          <p:attrName>style.visibility</p:attrName>
                                        </p:attrNameLst>
                                      </p:cBhvr>
                                      <p:to>
                                        <p:strVal val="visible"/>
                                      </p:to>
                                    </p:set>
                                    <p:animEffect filter="wipe(left)" transition="in">
                                      <p:cBhvr>
                                        <p:cTn id="24" dur="500"/>
                                        <p:tgtEl>
                                          <p:spTgt spid="232"/>
                                        </p:tgtEl>
                                      </p:cBhvr>
                                    </p:animEffect>
                                  </p:childTnLst>
                                </p:cTn>
                              </p:par>
                            </p:childTnLst>
                          </p:cTn>
                        </p:par>
                      </p:childTnLst>
                    </p:cTn>
                  </p:par>
                  <p:par>
                    <p:cTn id="25" fill="hold">
                      <p:stCondLst>
                        <p:cond delay="indefinite"/>
                      </p:stCondLst>
                      <p:childTnLst>
                        <p:par>
                          <p:cTn id="26" fill="hold">
                            <p:stCondLst>
                              <p:cond delay="0"/>
                            </p:stCondLst>
                            <p:childTnLst>
                              <p:par>
                                <p:cTn id="27" nodeType="clickEffect" presetClass="entr" presetSubtype="8" presetID="22" grpId="5" fill="hold">
                                  <p:stCondLst>
                                    <p:cond delay="0"/>
                                  </p:stCondLst>
                                  <p:iterate type="el" backwards="0">
                                    <p:tmAbs val="0"/>
                                  </p:iterate>
                                  <p:childTnLst>
                                    <p:set>
                                      <p:cBhvr>
                                        <p:cTn id="28" fill="hold"/>
                                        <p:tgtEl>
                                          <p:spTgt spid="236"/>
                                        </p:tgtEl>
                                        <p:attrNameLst>
                                          <p:attrName>style.visibility</p:attrName>
                                        </p:attrNameLst>
                                      </p:cBhvr>
                                      <p:to>
                                        <p:strVal val="visible"/>
                                      </p:to>
                                    </p:set>
                                    <p:animEffect filter="wipe(left)" transition="in">
                                      <p:cBhvr>
                                        <p:cTn id="29" dur="500"/>
                                        <p:tgtEl>
                                          <p:spTgt spid="236"/>
                                        </p:tgtEl>
                                      </p:cBhvr>
                                    </p:animEffect>
                                  </p:childTnLst>
                                </p:cTn>
                              </p:par>
                            </p:childTnLst>
                          </p:cTn>
                        </p:par>
                        <p:par>
                          <p:cTn id="30" fill="hold">
                            <p:stCondLst>
                              <p:cond delay="500"/>
                            </p:stCondLst>
                            <p:childTnLst>
                              <p:par>
                                <p:cTn id="31" nodeType="afterEffect" presetClass="entr" presetSubtype="8" presetID="22" grpId="6" fill="hold">
                                  <p:stCondLst>
                                    <p:cond delay="0"/>
                                  </p:stCondLst>
                                  <p:iterate type="el" backwards="0">
                                    <p:tmAbs val="0"/>
                                  </p:iterate>
                                  <p:childTnLst>
                                    <p:set>
                                      <p:cBhvr>
                                        <p:cTn id="32" fill="hold"/>
                                        <p:tgtEl>
                                          <p:spTgt spid="237"/>
                                        </p:tgtEl>
                                        <p:attrNameLst>
                                          <p:attrName>style.visibility</p:attrName>
                                        </p:attrNameLst>
                                      </p:cBhvr>
                                      <p:to>
                                        <p:strVal val="visible"/>
                                      </p:to>
                                    </p:set>
                                    <p:animEffect filter="wipe(left)" transition="in">
                                      <p:cBhvr>
                                        <p:cTn id="33" dur="500"/>
                                        <p:tgtEl>
                                          <p:spTgt spid="237"/>
                                        </p:tgtEl>
                                      </p:cBhvr>
                                    </p:animEffect>
                                  </p:childTnLst>
                                </p:cTn>
                              </p:par>
                            </p:childTnLst>
                          </p:cTn>
                        </p:par>
                      </p:childTnLst>
                    </p:cTn>
                  </p:par>
                  <p:par>
                    <p:cTn id="34" fill="hold">
                      <p:stCondLst>
                        <p:cond delay="indefinite"/>
                      </p:stCondLst>
                      <p:childTnLst>
                        <p:par>
                          <p:cTn id="35" fill="hold">
                            <p:stCondLst>
                              <p:cond delay="0"/>
                            </p:stCondLst>
                            <p:childTnLst>
                              <p:par>
                                <p:cTn id="36" nodeType="clickEffect" presetClass="entr" presetSubtype="8" presetID="22" grpId="7" fill="hold">
                                  <p:stCondLst>
                                    <p:cond delay="0"/>
                                  </p:stCondLst>
                                  <p:iterate type="el" backwards="0">
                                    <p:tmAbs val="0"/>
                                  </p:iterate>
                                  <p:childTnLst>
                                    <p:set>
                                      <p:cBhvr>
                                        <p:cTn id="37" fill="hold"/>
                                        <p:tgtEl>
                                          <p:spTgt spid="238"/>
                                        </p:tgtEl>
                                        <p:attrNameLst>
                                          <p:attrName>style.visibility</p:attrName>
                                        </p:attrNameLst>
                                      </p:cBhvr>
                                      <p:to>
                                        <p:strVal val="visible"/>
                                      </p:to>
                                    </p:set>
                                    <p:animEffect filter="wipe(left)" transition="in">
                                      <p:cBhvr>
                                        <p:cTn id="38" dur="500"/>
                                        <p:tgtEl>
                                          <p:spTgt spid="238"/>
                                        </p:tgtEl>
                                      </p:cBhvr>
                                    </p:animEffec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8" presetID="22" grpId="8" fill="hold">
                                  <p:stCondLst>
                                    <p:cond delay="0"/>
                                  </p:stCondLst>
                                  <p:iterate type="el" backwards="0">
                                    <p:tmAbs val="0"/>
                                  </p:iterate>
                                  <p:childTnLst>
                                    <p:set>
                                      <p:cBhvr>
                                        <p:cTn id="42" fill="hold"/>
                                        <p:tgtEl>
                                          <p:spTgt spid="242"/>
                                        </p:tgtEl>
                                        <p:attrNameLst>
                                          <p:attrName>style.visibility</p:attrName>
                                        </p:attrNameLst>
                                      </p:cBhvr>
                                      <p:to>
                                        <p:strVal val="visible"/>
                                      </p:to>
                                    </p:set>
                                    <p:animEffect filter="wipe(left)" transition="in">
                                      <p:cBhvr>
                                        <p:cTn id="43" dur="5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5" grpId="2"/>
      <p:bldP build="whole" bldLvl="1" animBg="1" rev="0" advAuto="0" spid="239" grpId="3"/>
      <p:bldP build="whole" bldLvl="1" animBg="1" rev="0" advAuto="0" spid="237" grpId="6"/>
      <p:bldP build="whole" bldLvl="1" animBg="1" rev="0" advAuto="0" spid="236" grpId="5"/>
      <p:bldP build="whole" bldLvl="1" animBg="1" rev="0" advAuto="0" spid="232" grpId="4"/>
      <p:bldP build="whole" bldLvl="1" animBg="1" rev="0" advAuto="0" spid="242" grpId="8"/>
      <p:bldP build="whole" bldLvl="1" animBg="1" rev="0" advAuto="0" spid="238" grpId="7"/>
      <p:bldP build="p" bldLvl="5" animBg="1" rev="0" advAuto="0" spid="231" grpId="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Shape 244"/>
          <p:cNvSpPr/>
          <p:nvPr>
            <p:ph type="title"/>
          </p:nvPr>
        </p:nvSpPr>
        <p:spPr>
          <a:prstGeom prst="rect">
            <a:avLst/>
          </a:prstGeom>
        </p:spPr>
        <p:txBody>
          <a:bodyPr/>
          <a:lstStyle/>
          <a:p>
            <a:pPr lvl="0">
              <a:defRPr sz="1800">
                <a:uFillTx/>
              </a:defRPr>
            </a:pPr>
            <a:r>
              <a:rPr sz="1200">
                <a:uFill>
                  <a:solidFill/>
                </a:uFill>
              </a:rPr>
              <a:t>Example 3</a:t>
            </a:r>
          </a:p>
        </p:txBody>
      </p:sp>
      <p:sp>
        <p:nvSpPr>
          <p:cNvPr id="245" name="Shape 245"/>
          <p:cNvSpPr/>
          <p:nvPr/>
        </p:nvSpPr>
        <p:spPr>
          <a:xfrm>
            <a:off x="895350" y="3333750"/>
            <a:ext cx="457201" cy="457201"/>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ln w="57150">
            <a:solidFill>
              <a:srgbClr val="F2362F"/>
            </a:solidFill>
            <a:round/>
          </a:ln>
        </p:spPr>
        <p:txBody>
          <a:bodyPr lIns="0" tIns="0" rIns="0" bIns="0" anchor="ctr"/>
          <a:lstStyle/>
          <a:p>
            <a:pPr lvl="0"/>
          </a:p>
        </p:txBody>
      </p:sp>
      <p:pic>
        <p:nvPicPr>
          <p:cNvPr id="246" name="Check Progress.png"/>
          <p:cNvPicPr/>
          <p:nvPr/>
        </p:nvPicPr>
        <p:blipFill>
          <a:blip r:embed="rId2">
            <a:extLst/>
          </a:blip>
          <a:stretch>
            <a:fillRect/>
          </a:stretch>
        </p:blipFill>
        <p:spPr>
          <a:xfrm>
            <a:off x="2716212" y="712787"/>
            <a:ext cx="2846388" cy="511176"/>
          </a:xfrm>
          <a:prstGeom prst="rect">
            <a:avLst/>
          </a:prstGeom>
          <a:ln w="12700">
            <a:miter lim="400000"/>
          </a:ln>
        </p:spPr>
      </p:pic>
      <p:pic>
        <p:nvPicPr>
          <p:cNvPr id="247" name="CheckPointICON.jpg"/>
          <p:cNvPicPr/>
          <p:nvPr/>
        </p:nvPicPr>
        <p:blipFill>
          <a:blip r:embed="rId3">
            <a:extLst/>
          </a:blip>
          <a:stretch>
            <a:fillRect/>
          </a:stretch>
        </p:blipFill>
        <p:spPr>
          <a:xfrm>
            <a:off x="7467600" y="747712"/>
            <a:ext cx="1222375" cy="376239"/>
          </a:xfrm>
          <a:prstGeom prst="rect">
            <a:avLst/>
          </a:prstGeom>
          <a:ln w="12700">
            <a:miter lim="400000"/>
          </a:ln>
        </p:spPr>
      </p:pic>
      <p:sp>
        <p:nvSpPr>
          <p:cNvPr id="248" name="Shape 248"/>
          <p:cNvSpPr/>
          <p:nvPr/>
        </p:nvSpPr>
        <p:spPr>
          <a:xfrm>
            <a:off x="533400" y="1504950"/>
            <a:ext cx="8089900" cy="774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Express the ratio </a:t>
            </a:r>
            <a:r>
              <a:rPr b="1" i="1" sz="2400">
                <a:solidFill>
                  <a:srgbClr val="0068AD"/>
                </a:solidFill>
                <a:uFill>
                  <a:solidFill>
                    <a:srgbClr val="0068AD"/>
                  </a:solidFill>
                </a:uFill>
              </a:rPr>
              <a:t>4 feet to 18 inches</a:t>
            </a:r>
            <a:r>
              <a:rPr b="1" sz="2400">
                <a:solidFill>
                  <a:srgbClr val="0068AD"/>
                </a:solidFill>
                <a:uFill>
                  <a:solidFill>
                    <a:srgbClr val="0068AD"/>
                  </a:solidFill>
                </a:uFill>
              </a:rPr>
              <a:t> as a fraction </a:t>
            </a:r>
            <a:br>
              <a:rPr b="1" sz="2400">
                <a:solidFill>
                  <a:srgbClr val="0068AD"/>
                </a:solidFill>
                <a:uFill>
                  <a:solidFill>
                    <a:srgbClr val="0068AD"/>
                  </a:solidFill>
                </a:uFill>
              </a:rPr>
            </a:br>
            <a:r>
              <a:rPr b="1" sz="2400">
                <a:solidFill>
                  <a:srgbClr val="0068AD"/>
                </a:solidFill>
                <a:uFill>
                  <a:solidFill>
                    <a:srgbClr val="0068AD"/>
                  </a:solidFill>
                </a:uFill>
              </a:rPr>
              <a:t>in simplest form.</a:t>
            </a:r>
          </a:p>
        </p:txBody>
      </p:sp>
      <p:grpSp>
        <p:nvGrpSpPr>
          <p:cNvPr id="254" name="Group 254"/>
          <p:cNvGrpSpPr/>
          <p:nvPr/>
        </p:nvGrpSpPr>
        <p:grpSpPr>
          <a:xfrm>
            <a:off x="914400" y="2203450"/>
            <a:ext cx="2806700" cy="3614738"/>
            <a:chOff x="0" y="0"/>
            <a:chExt cx="2806700" cy="3614737"/>
          </a:xfrm>
        </p:grpSpPr>
        <p:sp>
          <p:nvSpPr>
            <p:cNvPr id="249" name="Shape 249"/>
            <p:cNvSpPr/>
            <p:nvPr/>
          </p:nvSpPr>
          <p:spPr>
            <a:xfrm>
              <a:off x="0" y="207962"/>
              <a:ext cx="2806700" cy="22957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p>
          </p:txBody>
        </p:sp>
        <p:pic>
          <p:nvPicPr>
            <p:cNvPr id="250" name="PALG_269.png"/>
            <p:cNvPicPr/>
            <p:nvPr/>
          </p:nvPicPr>
          <p:blipFill>
            <a:blip r:embed="rId4">
              <a:extLst/>
            </a:blip>
            <a:srcRect l="0" t="82540" r="3933" b="0"/>
            <a:stretch>
              <a:fillRect/>
            </a:stretch>
          </p:blipFill>
          <p:spPr>
            <a:xfrm>
              <a:off x="633412" y="2798762"/>
              <a:ext cx="465138" cy="815976"/>
            </a:xfrm>
            <a:prstGeom prst="rect">
              <a:avLst/>
            </a:prstGeom>
            <a:ln w="12700" cap="flat">
              <a:noFill/>
              <a:miter lim="400000"/>
            </a:ln>
            <a:effectLst/>
          </p:spPr>
        </p:pic>
        <p:pic>
          <p:nvPicPr>
            <p:cNvPr id="251" name="PALG_269.png"/>
            <p:cNvPicPr/>
            <p:nvPr/>
          </p:nvPicPr>
          <p:blipFill>
            <a:blip r:embed="rId4">
              <a:extLst/>
            </a:blip>
            <a:srcRect l="0" t="56045" r="5902" b="27717"/>
            <a:stretch>
              <a:fillRect/>
            </a:stretch>
          </p:blipFill>
          <p:spPr>
            <a:xfrm>
              <a:off x="633412" y="1908175"/>
              <a:ext cx="455613" cy="758825"/>
            </a:xfrm>
            <a:prstGeom prst="rect">
              <a:avLst/>
            </a:prstGeom>
            <a:ln w="12700" cap="flat">
              <a:noFill/>
              <a:miter lim="400000"/>
            </a:ln>
            <a:effectLst/>
          </p:spPr>
        </p:pic>
        <p:pic>
          <p:nvPicPr>
            <p:cNvPr id="252" name="PALG_269.png"/>
            <p:cNvPicPr/>
            <p:nvPr/>
          </p:nvPicPr>
          <p:blipFill>
            <a:blip r:embed="rId4">
              <a:extLst/>
            </a:blip>
            <a:srcRect l="0" t="0" r="15737" b="82948"/>
            <a:stretch>
              <a:fillRect/>
            </a:stretch>
          </p:blipFill>
          <p:spPr>
            <a:xfrm>
              <a:off x="633412" y="0"/>
              <a:ext cx="407988" cy="796925"/>
            </a:xfrm>
            <a:prstGeom prst="rect">
              <a:avLst/>
            </a:prstGeom>
            <a:ln w="12700" cap="flat">
              <a:noFill/>
              <a:miter lim="400000"/>
            </a:ln>
            <a:effectLst/>
          </p:spPr>
        </p:pic>
        <p:pic>
          <p:nvPicPr>
            <p:cNvPr id="253" name="PALG_269.png"/>
            <p:cNvPicPr/>
            <p:nvPr/>
          </p:nvPicPr>
          <p:blipFill>
            <a:blip r:embed="rId4">
              <a:extLst/>
            </a:blip>
            <a:srcRect l="0" t="28124" r="7868" b="55027"/>
            <a:stretch>
              <a:fillRect/>
            </a:stretch>
          </p:blipFill>
          <p:spPr>
            <a:xfrm>
              <a:off x="633412" y="971550"/>
              <a:ext cx="446088" cy="787400"/>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246"/>
                                        </p:tgtEl>
                                        <p:attrNameLst>
                                          <p:attrName>style.visibility</p:attrName>
                                        </p:attrNameLst>
                                      </p:cBhvr>
                                      <p:to>
                                        <p:strVal val="visible"/>
                                      </p:to>
                                    </p:set>
                                    <p:animEffect filter="wipe(left)" transition="in">
                                      <p:cBhvr>
                                        <p:cTn id="7" dur="500"/>
                                        <p:tgtEl>
                                          <p:spTgt spid="246"/>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247"/>
                                        </p:tgtEl>
                                        <p:attrNameLst>
                                          <p:attrName>style.visibility</p:attrName>
                                        </p:attrNameLst>
                                      </p:cBhvr>
                                      <p:to>
                                        <p:strVal val="visible"/>
                                      </p:to>
                                    </p:set>
                                    <p:animEffect filter="fade" transition="in">
                                      <p:cBhvr>
                                        <p:cTn id="11" dur="500"/>
                                        <p:tgtEl>
                                          <p:spTgt spid="247"/>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248"/>
                                        </p:tgtEl>
                                        <p:attrNameLst>
                                          <p:attrName>style.visibility</p:attrName>
                                        </p:attrNameLst>
                                      </p:cBhvr>
                                      <p:to>
                                        <p:strVal val="visible"/>
                                      </p:to>
                                    </p:set>
                                    <p:animEffect filter="wipe(left)" transition="in">
                                      <p:cBhvr>
                                        <p:cTn id="15" dur="500"/>
                                        <p:tgtEl>
                                          <p:spTgt spid="248"/>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254"/>
                                        </p:tgtEl>
                                        <p:attrNameLst>
                                          <p:attrName>style.visibility</p:attrName>
                                        </p:attrNameLst>
                                      </p:cBhvr>
                                      <p:to>
                                        <p:strVal val="visible"/>
                                      </p:to>
                                    </p:set>
                                    <p:animEffect filter="wipe(left)" transition="in">
                                      <p:cBhvr>
                                        <p:cTn id="19" dur="500"/>
                                        <p:tgtEl>
                                          <p:spTgt spid="254"/>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1" presetID="2" grpId="5" fill="hold">
                                  <p:stCondLst>
                                    <p:cond delay="0"/>
                                  </p:stCondLst>
                                  <p:iterate type="el" backwards="0">
                                    <p:tmAbs val="0"/>
                                  </p:iterate>
                                  <p:childTnLst>
                                    <p:set>
                                      <p:cBhvr>
                                        <p:cTn id="23" fill="hold"/>
                                        <p:tgtEl>
                                          <p:spTgt spid="245"/>
                                        </p:tgtEl>
                                        <p:attrNameLst>
                                          <p:attrName>style.visibility</p:attrName>
                                        </p:attrNameLst>
                                      </p:cBhvr>
                                      <p:to>
                                        <p:strVal val="visible"/>
                                      </p:to>
                                    </p:set>
                                    <p:anim calcmode="lin" valueType="num">
                                      <p:cBhvr>
                                        <p:cTn id="24" dur="1822" fill="hold"/>
                                        <p:tgtEl>
                                          <p:spTgt spid="245"/>
                                        </p:tgtEl>
                                        <p:attrNameLst>
                                          <p:attrName>ppt_x</p:attrName>
                                        </p:attrNameLst>
                                      </p:cBhvr>
                                      <p:tavLst>
                                        <p:tav tm="0">
                                          <p:val>
                                            <p:strVal val="#ppt_x"/>
                                          </p:val>
                                        </p:tav>
                                        <p:tav tm="100000">
                                          <p:val>
                                            <p:strVal val="#ppt_x"/>
                                          </p:val>
                                        </p:tav>
                                      </p:tavLst>
                                    </p:anim>
                                    <p:anim calcmode="lin" valueType="num">
                                      <p:cBhvr>
                                        <p:cTn id="25" dur="1822" fill="hold"/>
                                        <p:tgtEl>
                                          <p:spTgt spid="2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6" grpId="1"/>
      <p:bldP build="whole" bldLvl="1" animBg="1" rev="0" advAuto="0" spid="247" grpId="2"/>
      <p:bldP build="whole" bldLvl="1" animBg="1" rev="0" advAuto="0" spid="248" grpId="3"/>
      <p:bldP build="whole" bldLvl="1" animBg="1" rev="0" advAuto="0" spid="254" grpId="4"/>
      <p:bldP build="whole" bldLvl="1" animBg="1" rev="0" advAuto="0" spid="245" grpId="5"/>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Shape 256"/>
          <p:cNvSpPr/>
          <p:nvPr>
            <p:ph type="title"/>
          </p:nvPr>
        </p:nvSpPr>
        <p:spPr>
          <a:prstGeom prst="rect">
            <a:avLst/>
          </a:prstGeom>
        </p:spPr>
        <p:txBody>
          <a:bodyPr/>
          <a:lstStyle/>
          <a:p>
            <a:pPr lvl="0">
              <a:defRPr sz="1800">
                <a:uFillTx/>
              </a:defRPr>
            </a:pPr>
            <a:r>
              <a:rPr sz="1200">
                <a:uFill>
                  <a:solidFill/>
                </a:uFill>
              </a:rPr>
              <a:t>End of the Lesson</a:t>
            </a:r>
          </a:p>
        </p:txBody>
      </p:sp>
    </p:spTree>
  </p:cSld>
  <p:clrMapOvr>
    <a:masterClrMapping/>
  </p:clrMapOvr>
  <p:transition spd="fast" advClick="1">
    <p:dissolve/>
  </p:transition>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prstGeom prst="rect">
            <a:avLst/>
          </a:prstGeom>
        </p:spPr>
        <p:txBody>
          <a:bodyPr/>
          <a:lstStyle/>
          <a:p>
            <a:pPr lvl="0">
              <a:defRPr sz="1800">
                <a:uFillTx/>
              </a:defRPr>
            </a:pPr>
            <a:r>
              <a:rPr sz="1200">
                <a:uFill>
                  <a:solidFill/>
                </a:uFill>
              </a:rPr>
              <a:t>Lesson Menu</a:t>
            </a:r>
          </a:p>
        </p:txBody>
      </p:sp>
      <p:sp>
        <p:nvSpPr>
          <p:cNvPr id="112" name="Shape 112"/>
          <p:cNvSpPr/>
          <p:nvPr/>
        </p:nvSpPr>
        <p:spPr>
          <a:xfrm>
            <a:off x="1066800" y="1855787"/>
            <a:ext cx="7594600" cy="3124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1818639" indent="-1778000">
              <a:lnSpc>
                <a:spcPct val="90000"/>
              </a:lnSpc>
              <a:spcBef>
                <a:spcPts val="500"/>
              </a:spcBef>
              <a:buClr>
                <a:srgbClr val="E9332C"/>
              </a:buClr>
              <a:buFont typeface="Arial"/>
              <a:defRPr>
                <a:uFillTx/>
              </a:defRPr>
            </a:pPr>
            <a:r>
              <a:rPr b="1" sz="2400">
                <a:solidFill>
                  <a:srgbClr val="E9321E"/>
                </a:solidFill>
                <a:uFill>
                  <a:solidFill>
                    <a:srgbClr val="E9321E"/>
                  </a:solidFill>
                </a:uFill>
                <a:hlinkClick r:id="" invalidUrl="" action="ppaction://hlinkshowjump?jump=nextslide" tgtFrame="" tooltip="" history="1" highlightClick="0" endSnd="0"/>
              </a:rPr>
              <a:t>Five-Minute Check (over Chapter 5–5)</a:t>
            </a:r>
            <a:endParaRPr>
              <a:uFill>
                <a:solidFill/>
              </a:uFill>
            </a:endParaRPr>
          </a:p>
          <a:p>
            <a:pPr lvl="0" marL="1818639" indent="-1778000">
              <a:lnSpc>
                <a:spcPct val="90000"/>
              </a:lnSpc>
              <a:spcBef>
                <a:spcPts val="500"/>
              </a:spcBef>
              <a:buClr>
                <a:srgbClr val="000000"/>
              </a:buClr>
              <a:buFont typeface="Arial"/>
              <a:defRPr>
                <a:uFillTx/>
              </a:defRPr>
            </a:pPr>
            <a:r>
              <a:rPr b="1" sz="2400">
                <a:solidFill>
                  <a:srgbClr val="E9321E"/>
                </a:solidFill>
                <a:uFill>
                  <a:solidFill>
                    <a:srgbClr val="E9321E"/>
                  </a:solidFill>
                </a:uFill>
                <a:hlinkClick r:id="rId2" invalidUrl="" action="ppaction://hlinksldjump" tgtFrame="" tooltip="" history="1" highlightClick="0" endSnd="0"/>
              </a:rPr>
              <a:t>Then/Now</a:t>
            </a:r>
            <a:endParaRPr>
              <a:uFill>
                <a:solidFill/>
              </a:uFill>
            </a:endParaRPr>
          </a:p>
          <a:p>
            <a:pPr lvl="0" marL="1818639" indent="-177800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3" invalidUrl="" action="ppaction://hlinksldjump" tgtFrame="" tooltip="" history="1" highlightClick="0" endSnd="0"/>
              </a:rPr>
              <a:t>New Vocabulary</a:t>
            </a:r>
            <a:endParaRPr>
              <a:uFill>
                <a:solidFill/>
              </a:uFill>
            </a:endParaRPr>
          </a:p>
          <a:p>
            <a:pPr lvl="0" marL="1818639" indent="-177800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4" invalidUrl="" action="ppaction://hlinksldjump" tgtFrame="" tooltip="" history="1" highlightClick="0" endSnd="0"/>
              </a:rPr>
              <a:t>Key Concept:  Ratios</a:t>
            </a:r>
            <a:endParaRPr>
              <a:uFill>
                <a:solidFill/>
              </a:uFill>
            </a:endParaRPr>
          </a:p>
          <a:p>
            <a:pPr lvl="0" marL="1818639" indent="-177800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5" invalidUrl="" action="ppaction://hlinksldjump" tgtFrame="" tooltip="" history="1" highlightClick="0" endSnd="0"/>
              </a:rPr>
              <a:t>Example 1:	Write Ratios in Simplest Form</a:t>
            </a:r>
            <a:endParaRPr>
              <a:uFill>
                <a:solidFill/>
              </a:uFill>
            </a:endParaRPr>
          </a:p>
          <a:p>
            <a:pPr lvl="0" marL="1818639" indent="-177800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6" invalidUrl="" action="ppaction://hlinksldjump" tgtFrame="" tooltip="" history="1" highlightClick="0" endSnd="0"/>
              </a:rPr>
              <a:t>Example 2:	Real-World Example: Write Ratios as Fractions</a:t>
            </a:r>
            <a:endParaRPr>
              <a:uFill>
                <a:solidFill/>
              </a:uFill>
            </a:endParaRPr>
          </a:p>
          <a:p>
            <a:pPr lvl="0" marL="1818639" indent="-1778000">
              <a:lnSpc>
                <a:spcPct val="90000"/>
              </a:lnSpc>
              <a:spcBef>
                <a:spcPts val="500"/>
              </a:spcBef>
              <a:buClr>
                <a:srgbClr val="E9332C"/>
              </a:buClr>
              <a:buFont typeface="Arial"/>
              <a:defRPr>
                <a:uFillTx/>
              </a:defRPr>
            </a:pPr>
            <a:r>
              <a:rPr b="1" sz="2400">
                <a:solidFill>
                  <a:srgbClr val="E9321E"/>
                </a:solidFill>
                <a:uFill>
                  <a:solidFill>
                    <a:srgbClr val="E9321E"/>
                  </a:solidFill>
                </a:uFill>
                <a:hlinkClick r:id="rId7" invalidUrl="" action="ppaction://hlinksldjump" tgtFrame="" tooltip="" history="1" highlightClick="0" endSnd="0"/>
              </a:rPr>
              <a:t>Example 3:	Write Ratios as Fractions</a:t>
            </a:r>
          </a:p>
        </p:txBody>
      </p:sp>
    </p:spTree>
  </p:cSld>
  <p:clrMapOvr>
    <a:masterClrMapping/>
  </p:clrMapOvr>
  <p:transition spd="fast" advClick="1">
    <p:dissolve/>
  </p:transition>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1</a:t>
            </a:r>
          </a:p>
        </p:txBody>
      </p:sp>
      <p:sp>
        <p:nvSpPr>
          <p:cNvPr id="115" name="Shape 115"/>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6</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–6</a:t>
            </a:r>
          </a:p>
        </p:txBody>
      </p:sp>
      <p:sp>
        <p:nvSpPr>
          <p:cNvPr id="116" name="Shape 116"/>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6</a:t>
            </a:r>
            <a:r>
              <a:rPr b="1" i="1" sz="2400">
                <a:solidFill>
                  <a:srgbClr val="0068AD"/>
                </a:solidFill>
                <a:uFill>
                  <a:solidFill>
                    <a:srgbClr val="0068AD"/>
                  </a:solidFill>
                </a:uFill>
              </a:rPr>
              <a:t>x</a:t>
            </a:r>
            <a:r>
              <a:rPr b="1" sz="2400">
                <a:solidFill>
                  <a:srgbClr val="0068AD"/>
                </a:solidFill>
                <a:uFill>
                  <a:solidFill>
                    <a:srgbClr val="0068AD"/>
                  </a:solidFill>
                </a:uFill>
              </a:rPr>
              <a:t> = 2</a:t>
            </a:r>
            <a:r>
              <a:rPr b="1" i="1" sz="2400">
                <a:solidFill>
                  <a:srgbClr val="0068AD"/>
                </a:solidFill>
                <a:uFill>
                  <a:solidFill>
                    <a:srgbClr val="0068AD"/>
                  </a:solidFill>
                </a:uFill>
              </a:rPr>
              <a:t>x</a:t>
            </a:r>
            <a:r>
              <a:rPr b="1" sz="2400">
                <a:solidFill>
                  <a:srgbClr val="0068AD"/>
                </a:solidFill>
                <a:uFill>
                  <a:solidFill>
                    <a:srgbClr val="0068AD"/>
                  </a:solidFill>
                </a:uFill>
              </a:rPr>
              <a:t> – 24. Check your solution.</a:t>
            </a:r>
          </a:p>
        </p:txBody>
      </p:sp>
      <p:sp>
        <p:nvSpPr>
          <p:cNvPr id="117" name="Shape 117"/>
          <p:cNvSpPr/>
          <p:nvPr/>
        </p:nvSpPr>
        <p:spPr>
          <a:xfrm>
            <a:off x="533400" y="52720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18" name="5Min Num_1.png"/>
          <p:cNvPicPr/>
          <p:nvPr/>
        </p:nvPicPr>
        <p:blipFill>
          <a:blip r:embed="rId2">
            <a:extLst/>
          </a:blip>
          <a:stretch>
            <a:fillRect/>
          </a:stretch>
        </p:blipFill>
        <p:spPr>
          <a:xfrm>
            <a:off x="614362" y="1647825"/>
            <a:ext cx="457201" cy="422276"/>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18"/>
                                        </p:tgtEl>
                                        <p:attrNameLst>
                                          <p:attrName>style.visibility</p:attrName>
                                        </p:attrNameLst>
                                      </p:cBhvr>
                                      <p:to>
                                        <p:strVal val="visible"/>
                                      </p:to>
                                    </p:set>
                                    <p:animEffect filter="fade" transition="in">
                                      <p:cBhvr>
                                        <p:cTn id="7" dur="500"/>
                                        <p:tgtEl>
                                          <p:spTgt spid="118"/>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16"/>
                                        </p:tgtEl>
                                        <p:attrNameLst>
                                          <p:attrName>style.visibility</p:attrName>
                                        </p:attrNameLst>
                                      </p:cBhvr>
                                      <p:to>
                                        <p:strVal val="visible"/>
                                      </p:to>
                                    </p:set>
                                    <p:animEffect filter="wipe(left)" transition="in">
                                      <p:cBhvr>
                                        <p:cTn id="11" dur="500"/>
                                        <p:tgtEl>
                                          <p:spTgt spid="11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15"/>
                                        </p:tgtEl>
                                        <p:attrNameLst>
                                          <p:attrName>style.visibility</p:attrName>
                                        </p:attrNameLst>
                                      </p:cBhvr>
                                      <p:to>
                                        <p:strVal val="visible"/>
                                      </p:to>
                                    </p:set>
                                    <p:animEffect filter="wipe(left)" transition="in">
                                      <p:cBhvr>
                                        <p:cTn id="15" dur="500"/>
                                        <p:tgtEl>
                                          <p:spTgt spid="115"/>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17"/>
                                        </p:tgtEl>
                                        <p:attrNameLst>
                                          <p:attrName>style.visibility</p:attrName>
                                        </p:attrNameLst>
                                      </p:cBhvr>
                                      <p:to>
                                        <p:strVal val="visible"/>
                                      </p:to>
                                    </p:set>
                                    <p:anim calcmode="lin" valueType="num">
                                      <p:cBhvr>
                                        <p:cTn id="20" dur="500" fill="hold"/>
                                        <p:tgtEl>
                                          <p:spTgt spid="117"/>
                                        </p:tgtEl>
                                        <p:attrNameLst>
                                          <p:attrName>ppt_x</p:attrName>
                                        </p:attrNameLst>
                                      </p:cBhvr>
                                      <p:tavLst>
                                        <p:tav tm="0">
                                          <p:val>
                                            <p:strVal val="0-#ppt_w/2"/>
                                          </p:val>
                                        </p:tav>
                                        <p:tav tm="100000">
                                          <p:val>
                                            <p:strVal val="#ppt_x"/>
                                          </p:val>
                                        </p:tav>
                                      </p:tavLst>
                                    </p:anim>
                                    <p:anim calcmode="lin" valueType="num">
                                      <p:cBhvr>
                                        <p:cTn id="21" dur="500" fill="hold"/>
                                        <p:tgtEl>
                                          <p:spTgt spid="1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6" grpId="2"/>
      <p:bldP build="whole" bldLvl="1" animBg="1" rev="0" advAuto="0" spid="115" grpId="3"/>
      <p:bldP build="whole" bldLvl="1" animBg="1" rev="0" advAuto="0" spid="118" grpId="1"/>
      <p:bldP build="whole" bldLvl="1" animBg="1" rev="0" advAuto="0" spid="117" grpId="4"/>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0" name="Shape 120"/>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2</a:t>
            </a:r>
          </a:p>
        </p:txBody>
      </p:sp>
      <p:sp>
        <p:nvSpPr>
          <p:cNvPr id="121" name="Shape 121"/>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2(4 – 3</a:t>
            </a:r>
            <a:r>
              <a:rPr b="1" i="1" sz="2400">
                <a:solidFill>
                  <a:srgbClr val="0068AD"/>
                </a:solidFill>
                <a:uFill>
                  <a:solidFill>
                    <a:srgbClr val="0068AD"/>
                  </a:solidFill>
                </a:uFill>
              </a:rPr>
              <a:t>x</a:t>
            </a:r>
            <a:r>
              <a:rPr b="1" sz="2400">
                <a:solidFill>
                  <a:srgbClr val="0068AD"/>
                </a:solidFill>
                <a:uFill>
                  <a:solidFill>
                    <a:srgbClr val="0068AD"/>
                  </a:solidFill>
                </a:uFill>
              </a:rPr>
              <a:t>) = –4. Check your solution.</a:t>
            </a:r>
          </a:p>
        </p:txBody>
      </p:sp>
      <p:sp>
        <p:nvSpPr>
          <p:cNvPr id="122" name="Shape 122"/>
          <p:cNvSpPr/>
          <p:nvPr/>
        </p:nvSpPr>
        <p:spPr>
          <a:xfrm>
            <a:off x="533400" y="24638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23" name="5Min Num_2.png"/>
          <p:cNvPicPr/>
          <p:nvPr/>
        </p:nvPicPr>
        <p:blipFill>
          <a:blip r:embed="rId2">
            <a:extLst/>
          </a:blip>
          <a:stretch>
            <a:fillRect/>
          </a:stretch>
        </p:blipFill>
        <p:spPr>
          <a:xfrm>
            <a:off x="614362" y="1647825"/>
            <a:ext cx="457201" cy="420688"/>
          </a:xfrm>
          <a:prstGeom prst="rect">
            <a:avLst/>
          </a:prstGeom>
          <a:ln w="12700">
            <a:miter lim="400000"/>
          </a:ln>
        </p:spPr>
      </p:pic>
      <p:grpSp>
        <p:nvGrpSpPr>
          <p:cNvPr id="126" name="Group 126"/>
          <p:cNvGrpSpPr/>
          <p:nvPr/>
        </p:nvGrpSpPr>
        <p:grpSpPr>
          <a:xfrm>
            <a:off x="1066800" y="2400300"/>
            <a:ext cx="2806700" cy="2438400"/>
            <a:chOff x="0" y="0"/>
            <a:chExt cx="2806700" cy="2438399"/>
          </a:xfrm>
        </p:grpSpPr>
        <p:sp>
          <p:nvSpPr>
            <p:cNvPr id="124" name="Shape 124"/>
            <p:cNvSpPr/>
            <p:nvPr/>
          </p:nvSpPr>
          <p:spPr>
            <a:xfrm>
              <a:off x="0" y="0"/>
              <a:ext cx="2806700" cy="229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sz="2400">
                  <a:uFill>
                    <a:solidFill/>
                  </a:uFill>
                </a:rPr>
                <a:t>2</a:t>
              </a:r>
              <a:endParaRPr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sz="2400">
                  <a:uFill>
                    <a:solidFill/>
                  </a:uFill>
                </a:rPr>
                <a:t>–2</a:t>
              </a:r>
            </a:p>
          </p:txBody>
        </p:sp>
        <p:pic>
          <p:nvPicPr>
            <p:cNvPr id="125" name="6-1-2.png"/>
            <p:cNvPicPr/>
            <p:nvPr/>
          </p:nvPicPr>
          <p:blipFill>
            <a:blip r:embed="rId3">
              <a:extLst/>
            </a:blip>
            <a:stretch>
              <a:fillRect/>
            </a:stretch>
          </p:blipFill>
          <p:spPr>
            <a:xfrm>
              <a:off x="584200" y="796925"/>
              <a:ext cx="512763" cy="1641475"/>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23"/>
                                        </p:tgtEl>
                                        <p:attrNameLst>
                                          <p:attrName>style.visibility</p:attrName>
                                        </p:attrNameLst>
                                      </p:cBhvr>
                                      <p:to>
                                        <p:strVal val="visible"/>
                                      </p:to>
                                    </p:set>
                                    <p:animEffect filter="fade" transition="in">
                                      <p:cBhvr>
                                        <p:cTn id="7" dur="500"/>
                                        <p:tgtEl>
                                          <p:spTgt spid="123"/>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21"/>
                                        </p:tgtEl>
                                        <p:attrNameLst>
                                          <p:attrName>style.visibility</p:attrName>
                                        </p:attrNameLst>
                                      </p:cBhvr>
                                      <p:to>
                                        <p:strVal val="visible"/>
                                      </p:to>
                                    </p:set>
                                    <p:animEffect filter="wipe(left)" transition="in">
                                      <p:cBhvr>
                                        <p:cTn id="11" dur="500"/>
                                        <p:tgtEl>
                                          <p:spTgt spid="121"/>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6"/>
                                        </p:tgtEl>
                                        <p:attrNameLst>
                                          <p:attrName>style.visibility</p:attrName>
                                        </p:attrNameLst>
                                      </p:cBhvr>
                                      <p:to>
                                        <p:strVal val="visible"/>
                                      </p:to>
                                    </p:set>
                                    <p:animEffect filter="wipe(left)" transition="in">
                                      <p:cBhvr>
                                        <p:cTn id="15" dur="500"/>
                                        <p:tgtEl>
                                          <p:spTgt spid="126"/>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22"/>
                                        </p:tgtEl>
                                        <p:attrNameLst>
                                          <p:attrName>style.visibility</p:attrName>
                                        </p:attrNameLst>
                                      </p:cBhvr>
                                      <p:to>
                                        <p:strVal val="visible"/>
                                      </p:to>
                                    </p:set>
                                    <p:anim calcmode="lin" valueType="num">
                                      <p:cBhvr>
                                        <p:cTn id="20" dur="500" fill="hold"/>
                                        <p:tgtEl>
                                          <p:spTgt spid="122"/>
                                        </p:tgtEl>
                                        <p:attrNameLst>
                                          <p:attrName>ppt_x</p:attrName>
                                        </p:attrNameLst>
                                      </p:cBhvr>
                                      <p:tavLst>
                                        <p:tav tm="0">
                                          <p:val>
                                            <p:strVal val="0-#ppt_w/2"/>
                                          </p:val>
                                        </p:tav>
                                        <p:tav tm="100000">
                                          <p:val>
                                            <p:strVal val="#ppt_x"/>
                                          </p:val>
                                        </p:tav>
                                      </p:tavLst>
                                    </p:anim>
                                    <p:anim calcmode="lin" valueType="num">
                                      <p:cBhvr>
                                        <p:cTn id="21"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 grpId="4"/>
      <p:bldP build="whole" bldLvl="1" animBg="1" rev="0" advAuto="0" spid="126" grpId="3"/>
      <p:bldP build="whole" bldLvl="1" animBg="1" rev="0" advAuto="0" spid="121" grpId="2"/>
      <p:bldP build="whole" bldLvl="1" animBg="1" rev="0" advAuto="0" spid="123"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3</a:t>
            </a:r>
          </a:p>
        </p:txBody>
      </p:sp>
      <p:sp>
        <p:nvSpPr>
          <p:cNvPr id="129" name="Shape 129"/>
          <p:cNvSpPr/>
          <p:nvPr/>
        </p:nvSpPr>
        <p:spPr>
          <a:xfrm>
            <a:off x="1066800" y="24003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5</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4</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3</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1</a:t>
            </a:r>
          </a:p>
        </p:txBody>
      </p:sp>
      <p:sp>
        <p:nvSpPr>
          <p:cNvPr id="130" name="Shape 130"/>
          <p:cNvSpPr/>
          <p:nvPr/>
        </p:nvSpPr>
        <p:spPr>
          <a:xfrm>
            <a:off x="685800" y="1657350"/>
            <a:ext cx="8026400" cy="44722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3(2</a:t>
            </a:r>
            <a:r>
              <a:rPr b="1" i="1" sz="2400">
                <a:solidFill>
                  <a:srgbClr val="0068AD"/>
                </a:solidFill>
                <a:uFill>
                  <a:solidFill>
                    <a:srgbClr val="0068AD"/>
                  </a:solidFill>
                </a:uFill>
              </a:rPr>
              <a:t>x</a:t>
            </a:r>
            <a:r>
              <a:rPr b="1" sz="2400">
                <a:solidFill>
                  <a:srgbClr val="0068AD"/>
                </a:solidFill>
                <a:uFill>
                  <a:solidFill>
                    <a:srgbClr val="0068AD"/>
                  </a:solidFill>
                </a:uFill>
              </a:rPr>
              <a:t> – 3) = 15. Check your solution.</a:t>
            </a:r>
          </a:p>
        </p:txBody>
      </p:sp>
      <p:sp>
        <p:nvSpPr>
          <p:cNvPr id="131" name="Shape 131"/>
          <p:cNvSpPr/>
          <p:nvPr/>
        </p:nvSpPr>
        <p:spPr>
          <a:xfrm>
            <a:off x="533400" y="34163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2" name="5Min Num_3.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fade" transition="in">
                                      <p:cBhvr>
                                        <p:cTn id="7" dur="500"/>
                                        <p:tgtEl>
                                          <p:spTgt spid="132"/>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0"/>
                                        </p:tgtEl>
                                        <p:attrNameLst>
                                          <p:attrName>style.visibility</p:attrName>
                                        </p:attrNameLst>
                                      </p:cBhvr>
                                      <p:to>
                                        <p:strVal val="visible"/>
                                      </p:to>
                                    </p:set>
                                    <p:animEffect filter="wipe(left)" transition="in">
                                      <p:cBhvr>
                                        <p:cTn id="11" dur="500"/>
                                        <p:tgtEl>
                                          <p:spTgt spid="130"/>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29"/>
                                        </p:tgtEl>
                                        <p:attrNameLst>
                                          <p:attrName>style.visibility</p:attrName>
                                        </p:attrNameLst>
                                      </p:cBhvr>
                                      <p:to>
                                        <p:strVal val="visible"/>
                                      </p:to>
                                    </p:set>
                                    <p:animEffect filter="wipe(left)" transition="in">
                                      <p:cBhvr>
                                        <p:cTn id="15" dur="500"/>
                                        <p:tgtEl>
                                          <p:spTgt spid="129"/>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1"/>
                                        </p:tgtEl>
                                        <p:attrNameLst>
                                          <p:attrName>style.visibility</p:attrName>
                                        </p:attrNameLst>
                                      </p:cBhvr>
                                      <p:to>
                                        <p:strVal val="visible"/>
                                      </p:to>
                                    </p:set>
                                    <p:anim calcmode="lin" valueType="num">
                                      <p:cBhvr>
                                        <p:cTn id="20" dur="500" fill="hold"/>
                                        <p:tgtEl>
                                          <p:spTgt spid="131"/>
                                        </p:tgtEl>
                                        <p:attrNameLst>
                                          <p:attrName>ppt_x</p:attrName>
                                        </p:attrNameLst>
                                      </p:cBhvr>
                                      <p:tavLst>
                                        <p:tav tm="0">
                                          <p:val>
                                            <p:strVal val="0-#ppt_w/2"/>
                                          </p:val>
                                        </p:tav>
                                        <p:tav tm="100000">
                                          <p:val>
                                            <p:strVal val="#ppt_x"/>
                                          </p:val>
                                        </p:tav>
                                      </p:tavLst>
                                    </p:anim>
                                    <p:anim calcmode="lin" valueType="num">
                                      <p:cBhvr>
                                        <p:cTn id="21" dur="500" fill="hold"/>
                                        <p:tgtEl>
                                          <p:spTgt spid="1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3"/>
      <p:bldP build="whole" bldLvl="1" animBg="1" rev="0" advAuto="0" spid="130" grpId="2"/>
      <p:bldP build="whole" bldLvl="1" animBg="1" rev="0" advAuto="0" spid="131" grpId="4"/>
      <p:bldP build="whole" bldLvl="1" animBg="1" rev="0" advAuto="0" spid="13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4</a:t>
            </a:r>
          </a:p>
        </p:txBody>
      </p:sp>
      <p:sp>
        <p:nvSpPr>
          <p:cNvPr id="135" name="Shape 135"/>
          <p:cNvSpPr/>
          <p:nvPr/>
        </p:nvSpPr>
        <p:spPr>
          <a:xfrm>
            <a:off x="685800" y="1657350"/>
            <a:ext cx="8026400" cy="8128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383540">
              <a:lnSpc>
                <a:spcPct val="90000"/>
              </a:lnSpc>
              <a:buClr>
                <a:srgbClr val="0068AD"/>
              </a:buClr>
              <a:buFont typeface="Arial"/>
              <a:defRPr>
                <a:uFillTx/>
              </a:defRPr>
            </a:pPr>
            <a:r>
              <a:rPr b="1" sz="2400">
                <a:solidFill>
                  <a:srgbClr val="0068AD"/>
                </a:solidFill>
                <a:uFill>
                  <a:solidFill>
                    <a:srgbClr val="0068AD"/>
                  </a:solidFill>
                </a:uFill>
              </a:rPr>
              <a:t>Solve 10 – 8</a:t>
            </a:r>
            <a:r>
              <a:rPr b="1" i="1" sz="2400">
                <a:solidFill>
                  <a:srgbClr val="0068AD"/>
                </a:solidFill>
                <a:uFill>
                  <a:solidFill>
                    <a:srgbClr val="0068AD"/>
                  </a:solidFill>
                </a:uFill>
              </a:rPr>
              <a:t>x</a:t>
            </a:r>
            <a:r>
              <a:rPr b="1" sz="2400">
                <a:solidFill>
                  <a:srgbClr val="0068AD"/>
                </a:solidFill>
                <a:uFill>
                  <a:solidFill>
                    <a:srgbClr val="0068AD"/>
                  </a:solidFill>
                </a:uFill>
              </a:rPr>
              <a:t> </a:t>
            </a:r>
            <a:r>
              <a:rPr sz="2400">
                <a:solidFill>
                  <a:srgbClr val="0068AD"/>
                </a:solidFill>
                <a:uFill>
                  <a:solidFill>
                    <a:srgbClr val="0068AD"/>
                  </a:solidFill>
                </a:uFill>
                <a:latin typeface="Symbol"/>
                <a:ea typeface="Symbol"/>
                <a:cs typeface="Symbol"/>
                <a:sym typeface="Symbol"/>
              </a:rPr>
              <a:t>≥</a:t>
            </a:r>
            <a:r>
              <a:rPr b="1" sz="2400">
                <a:solidFill>
                  <a:srgbClr val="0068AD"/>
                </a:solidFill>
                <a:uFill>
                  <a:solidFill>
                    <a:srgbClr val="0068AD"/>
                  </a:solidFill>
                </a:uFill>
              </a:rPr>
              <a:t> –14 + 4</a:t>
            </a:r>
            <a:r>
              <a:rPr b="1" i="1" sz="2400">
                <a:solidFill>
                  <a:srgbClr val="0068AD"/>
                </a:solidFill>
                <a:uFill>
                  <a:solidFill>
                    <a:srgbClr val="0068AD"/>
                  </a:solidFill>
                </a:uFill>
              </a:rPr>
              <a:t>x</a:t>
            </a:r>
            <a:r>
              <a:rPr b="1" sz="2400">
                <a:solidFill>
                  <a:srgbClr val="0068AD"/>
                </a:solidFill>
                <a:uFill>
                  <a:solidFill>
                    <a:srgbClr val="0068AD"/>
                  </a:solidFill>
                </a:uFill>
              </a:rPr>
              <a:t>. Then graph the solution on a number line.</a:t>
            </a:r>
          </a:p>
        </p:txBody>
      </p:sp>
      <p:sp>
        <p:nvSpPr>
          <p:cNvPr id="136" name="Shape 136"/>
          <p:cNvSpPr/>
          <p:nvPr/>
        </p:nvSpPr>
        <p:spPr>
          <a:xfrm>
            <a:off x="533400" y="3559175"/>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37" name="5Min Num_4.png"/>
          <p:cNvPicPr/>
          <p:nvPr/>
        </p:nvPicPr>
        <p:blipFill>
          <a:blip r:embed="rId2">
            <a:extLst/>
          </a:blip>
          <a:stretch>
            <a:fillRect/>
          </a:stretch>
        </p:blipFill>
        <p:spPr>
          <a:xfrm>
            <a:off x="614362" y="1647825"/>
            <a:ext cx="457201" cy="420688"/>
          </a:xfrm>
          <a:prstGeom prst="rect">
            <a:avLst/>
          </a:prstGeom>
          <a:ln w="12700">
            <a:miter lim="400000"/>
          </a:ln>
        </p:spPr>
      </p:pic>
      <p:grpSp>
        <p:nvGrpSpPr>
          <p:cNvPr id="143" name="Group 143"/>
          <p:cNvGrpSpPr/>
          <p:nvPr/>
        </p:nvGrpSpPr>
        <p:grpSpPr>
          <a:xfrm>
            <a:off x="1066800" y="2557462"/>
            <a:ext cx="5376863" cy="3233738"/>
            <a:chOff x="0" y="0"/>
            <a:chExt cx="5376862" cy="3233737"/>
          </a:xfrm>
        </p:grpSpPr>
        <p:sp>
          <p:nvSpPr>
            <p:cNvPr id="138" name="Shape 138"/>
            <p:cNvSpPr/>
            <p:nvPr/>
          </p:nvSpPr>
          <p:spPr>
            <a:xfrm>
              <a:off x="0" y="0"/>
              <a:ext cx="2806700" cy="2463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t">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b="1" i="1" sz="2400">
                  <a:uFill>
                    <a:solidFill/>
                  </a:uFill>
                </a:rPr>
                <a:t>x</a:t>
              </a:r>
              <a:r>
                <a:rPr b="1" sz="2400">
                  <a:uFill>
                    <a:solidFill/>
                  </a:uFill>
                </a:rPr>
                <a:t> </a:t>
              </a:r>
              <a:r>
                <a:rPr sz="2400">
                  <a:uFill>
                    <a:solidFill/>
                  </a:uFill>
                  <a:latin typeface="Symbol"/>
                  <a:ea typeface="Symbol"/>
                  <a:cs typeface="Symbol"/>
                  <a:sym typeface="Symbol"/>
                </a:rPr>
                <a:t>≥</a:t>
              </a:r>
              <a:r>
                <a:rPr b="1" sz="2400">
                  <a:uFill>
                    <a:solidFill/>
                  </a:uFill>
                </a:rPr>
                <a:t> 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b="1" i="1" sz="2400">
                  <a:uFill>
                    <a:solidFill/>
                  </a:uFill>
                </a:rPr>
                <a:t>x</a:t>
              </a:r>
              <a:r>
                <a:rPr b="1" sz="2400">
                  <a:uFill>
                    <a:solidFill/>
                  </a:uFill>
                </a:rPr>
                <a:t> </a:t>
              </a:r>
              <a:r>
                <a:rPr sz="2400">
                  <a:uFill>
                    <a:solidFill/>
                  </a:uFill>
                  <a:latin typeface="Symbol"/>
                  <a:ea typeface="Symbol"/>
                  <a:cs typeface="Symbol"/>
                  <a:sym typeface="Symbol"/>
                </a:rPr>
                <a:t>≤</a:t>
              </a:r>
              <a:r>
                <a:rPr b="1" sz="2400">
                  <a:uFill>
                    <a:solidFill/>
                  </a:uFill>
                </a:rPr>
                <a:t> 2;</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b="1" i="1" sz="2400">
                  <a:uFill>
                    <a:solidFill/>
                  </a:uFill>
                </a:rPr>
                <a:t>x</a:t>
              </a:r>
              <a:r>
                <a:rPr b="1" sz="2400">
                  <a:uFill>
                    <a:solidFill/>
                  </a:uFill>
                </a:rPr>
                <a:t> </a:t>
              </a:r>
              <a:r>
                <a:rPr sz="2400">
                  <a:uFill>
                    <a:solidFill/>
                  </a:uFill>
                  <a:latin typeface="Symbol"/>
                  <a:ea typeface="Symbol"/>
                  <a:cs typeface="Symbol"/>
                  <a:sym typeface="Symbol"/>
                </a:rPr>
                <a:t>≥</a:t>
              </a:r>
              <a:r>
                <a:rPr b="1" sz="2400">
                  <a:uFill>
                    <a:solidFill/>
                  </a:uFill>
                </a:rPr>
                <a:t> 1;</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b="1" i="1" sz="2400">
                  <a:uFill>
                    <a:solidFill/>
                  </a:uFill>
                </a:rPr>
                <a:t>x</a:t>
              </a:r>
              <a:r>
                <a:rPr b="1" sz="2400">
                  <a:uFill>
                    <a:solidFill/>
                  </a:uFill>
                </a:rPr>
                <a:t> </a:t>
              </a:r>
              <a:r>
                <a:rPr sz="2400">
                  <a:uFill>
                    <a:solidFill/>
                  </a:uFill>
                  <a:latin typeface="Symbol"/>
                  <a:ea typeface="Symbol"/>
                  <a:cs typeface="Symbol"/>
                  <a:sym typeface="Symbol"/>
                </a:rPr>
                <a:t>≤</a:t>
              </a:r>
              <a:r>
                <a:rPr b="1" sz="2400">
                  <a:uFill>
                    <a:solidFill/>
                  </a:uFill>
                </a:rPr>
                <a:t> 1;</a:t>
              </a:r>
            </a:p>
          </p:txBody>
        </p:sp>
        <p:pic>
          <p:nvPicPr>
            <p:cNvPr id="139" name="PALG06-01-04-D.png"/>
            <p:cNvPicPr/>
            <p:nvPr/>
          </p:nvPicPr>
          <p:blipFill>
            <a:blip r:embed="rId3">
              <a:extLst/>
            </a:blip>
            <a:stretch>
              <a:fillRect/>
            </a:stretch>
          </p:blipFill>
          <p:spPr>
            <a:xfrm>
              <a:off x="1428750" y="2816225"/>
              <a:ext cx="3886200" cy="417513"/>
            </a:xfrm>
            <a:prstGeom prst="rect">
              <a:avLst/>
            </a:prstGeom>
            <a:ln w="12700" cap="flat">
              <a:noFill/>
              <a:miter lim="400000"/>
            </a:ln>
            <a:effectLst/>
          </p:spPr>
        </p:pic>
        <p:pic>
          <p:nvPicPr>
            <p:cNvPr id="140" name="PALG06-01-04-A.png"/>
            <p:cNvPicPr/>
            <p:nvPr/>
          </p:nvPicPr>
          <p:blipFill>
            <a:blip r:embed="rId4">
              <a:extLst/>
            </a:blip>
            <a:stretch>
              <a:fillRect/>
            </a:stretch>
          </p:blipFill>
          <p:spPr>
            <a:xfrm>
              <a:off x="1458912" y="6350"/>
              <a:ext cx="3917951" cy="417513"/>
            </a:xfrm>
            <a:prstGeom prst="rect">
              <a:avLst/>
            </a:prstGeom>
            <a:ln w="12700" cap="flat">
              <a:noFill/>
              <a:miter lim="400000"/>
            </a:ln>
            <a:effectLst/>
          </p:spPr>
        </p:pic>
        <p:pic>
          <p:nvPicPr>
            <p:cNvPr id="141" name="PALG06-01-04-B.png"/>
            <p:cNvPicPr/>
            <p:nvPr/>
          </p:nvPicPr>
          <p:blipFill>
            <a:blip r:embed="rId5">
              <a:extLst/>
            </a:blip>
            <a:stretch>
              <a:fillRect/>
            </a:stretch>
          </p:blipFill>
          <p:spPr>
            <a:xfrm>
              <a:off x="1428750" y="977900"/>
              <a:ext cx="3886200" cy="417513"/>
            </a:xfrm>
            <a:prstGeom prst="rect">
              <a:avLst/>
            </a:prstGeom>
            <a:ln w="12700" cap="flat">
              <a:noFill/>
              <a:miter lim="400000"/>
            </a:ln>
            <a:effectLst/>
          </p:spPr>
        </p:pic>
        <p:pic>
          <p:nvPicPr>
            <p:cNvPr id="142" name="PALG06-01-04-C.png"/>
            <p:cNvPicPr/>
            <p:nvPr/>
          </p:nvPicPr>
          <p:blipFill>
            <a:blip r:embed="rId6">
              <a:extLst/>
            </a:blip>
            <a:stretch>
              <a:fillRect/>
            </a:stretch>
          </p:blipFill>
          <p:spPr>
            <a:xfrm>
              <a:off x="1428750" y="1925637"/>
              <a:ext cx="3886200" cy="417513"/>
            </a:xfrm>
            <a:prstGeom prst="rect">
              <a:avLst/>
            </a:prstGeom>
            <a:ln w="12700" cap="flat">
              <a:noFill/>
              <a:miter lim="400000"/>
            </a:ln>
            <a:effectLst/>
          </p:spPr>
        </p:pic>
      </p:gr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37"/>
                                        </p:tgtEl>
                                        <p:attrNameLst>
                                          <p:attrName>style.visibility</p:attrName>
                                        </p:attrNameLst>
                                      </p:cBhvr>
                                      <p:to>
                                        <p:strVal val="visible"/>
                                      </p:to>
                                    </p:set>
                                    <p:animEffect filter="fade" transition="in">
                                      <p:cBhvr>
                                        <p:cTn id="7" dur="500"/>
                                        <p:tgtEl>
                                          <p:spTgt spid="137"/>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35"/>
                                        </p:tgtEl>
                                        <p:attrNameLst>
                                          <p:attrName>style.visibility</p:attrName>
                                        </p:attrNameLst>
                                      </p:cBhvr>
                                      <p:to>
                                        <p:strVal val="visible"/>
                                      </p:to>
                                    </p:set>
                                    <p:animEffect filter="wipe(left)" transition="in">
                                      <p:cBhvr>
                                        <p:cTn id="11" dur="500"/>
                                        <p:tgtEl>
                                          <p:spTgt spid="135"/>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3"/>
                                        </p:tgtEl>
                                        <p:attrNameLst>
                                          <p:attrName>style.visibility</p:attrName>
                                        </p:attrNameLst>
                                      </p:cBhvr>
                                      <p:to>
                                        <p:strVal val="visible"/>
                                      </p:to>
                                    </p:set>
                                    <p:animEffect filter="wipe(left)" transition="in">
                                      <p:cBhvr>
                                        <p:cTn id="15" dur="500"/>
                                        <p:tgtEl>
                                          <p:spTgt spid="143"/>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36"/>
                                        </p:tgtEl>
                                        <p:attrNameLst>
                                          <p:attrName>style.visibility</p:attrName>
                                        </p:attrNameLst>
                                      </p:cBhvr>
                                      <p:to>
                                        <p:strVal val="visible"/>
                                      </p:to>
                                    </p:set>
                                    <p:anim calcmode="lin" valueType="num">
                                      <p:cBhvr>
                                        <p:cTn id="20" dur="500" fill="hold"/>
                                        <p:tgtEl>
                                          <p:spTgt spid="136"/>
                                        </p:tgtEl>
                                        <p:attrNameLst>
                                          <p:attrName>ppt_x</p:attrName>
                                        </p:attrNameLst>
                                      </p:cBhvr>
                                      <p:tavLst>
                                        <p:tav tm="0">
                                          <p:val>
                                            <p:strVal val="0-#ppt_w/2"/>
                                          </p:val>
                                        </p:tav>
                                        <p:tav tm="100000">
                                          <p:val>
                                            <p:strVal val="#ppt_x"/>
                                          </p:val>
                                        </p:tav>
                                      </p:tavLst>
                                    </p:anim>
                                    <p:anim calcmode="lin" valueType="num">
                                      <p:cBhvr>
                                        <p:cTn id="21" dur="5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5" grpId="2"/>
      <p:bldP build="whole" bldLvl="1" animBg="1" rev="0" advAuto="0" spid="137" grpId="1"/>
      <p:bldP build="whole" bldLvl="1" animBg="1" rev="0" advAuto="0" spid="143" grpId="3"/>
      <p:bldP build="whole" bldLvl="1" animBg="1" rev="0" advAuto="0" spid="136" grpId="4"/>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5</a:t>
            </a:r>
          </a:p>
        </p:txBody>
      </p:sp>
      <p:sp>
        <p:nvSpPr>
          <p:cNvPr id="146" name="Shape 146"/>
          <p:cNvSpPr/>
          <p:nvPr/>
        </p:nvSpPr>
        <p:spPr>
          <a:xfrm>
            <a:off x="1066800" y="2870200"/>
            <a:ext cx="47371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a:t>
            </a:r>
            <a:r>
              <a:rPr b="1" i="1" sz="2400">
                <a:uFill>
                  <a:solidFill/>
                </a:uFill>
              </a:rPr>
              <a:t>w</a:t>
            </a:r>
            <a:r>
              <a:rPr b="1" sz="2400">
                <a:uFill>
                  <a:solidFill/>
                </a:uFill>
              </a:rPr>
              <a:t> = 10 in.; </a:t>
            </a:r>
            <a:r>
              <a:rPr sz="2400">
                <a:uFill>
                  <a:solidFill/>
                </a:uFill>
              </a:rPr>
              <a:t>ℓ</a:t>
            </a:r>
            <a:r>
              <a:rPr b="1" sz="2400">
                <a:uFill>
                  <a:solidFill/>
                </a:uFill>
              </a:rPr>
              <a:t> = 27 in.</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a:t>
            </a:r>
            <a:r>
              <a:rPr b="1" i="1" sz="2400">
                <a:uFill>
                  <a:solidFill/>
                </a:uFill>
              </a:rPr>
              <a:t>w</a:t>
            </a:r>
            <a:r>
              <a:rPr b="1" sz="2400">
                <a:uFill>
                  <a:solidFill/>
                </a:uFill>
              </a:rPr>
              <a:t> = 8 in.; </a:t>
            </a:r>
            <a:r>
              <a:rPr sz="2400">
                <a:uFill>
                  <a:solidFill/>
                </a:uFill>
              </a:rPr>
              <a:t>ℓ</a:t>
            </a:r>
            <a:r>
              <a:rPr b="1" sz="2400">
                <a:uFill>
                  <a:solidFill/>
                </a:uFill>
              </a:rPr>
              <a:t> = 13 in.</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a:t>
            </a:r>
            <a:r>
              <a:rPr b="1" i="1" sz="2400">
                <a:uFill>
                  <a:solidFill/>
                </a:uFill>
              </a:rPr>
              <a:t>w</a:t>
            </a:r>
            <a:r>
              <a:rPr b="1" sz="2400">
                <a:uFill>
                  <a:solidFill/>
                </a:uFill>
              </a:rPr>
              <a:t> = 9 in.; </a:t>
            </a:r>
            <a:r>
              <a:rPr sz="2400">
                <a:uFill>
                  <a:solidFill/>
                </a:uFill>
              </a:rPr>
              <a:t>ℓ</a:t>
            </a:r>
            <a:r>
              <a:rPr b="1" sz="2400">
                <a:uFill>
                  <a:solidFill/>
                </a:uFill>
              </a:rPr>
              <a:t> = 15 in.</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a:t>
            </a:r>
            <a:r>
              <a:rPr b="1" i="1" sz="2400">
                <a:uFill>
                  <a:solidFill/>
                </a:uFill>
              </a:rPr>
              <a:t>w</a:t>
            </a:r>
            <a:r>
              <a:rPr b="1" sz="2400">
                <a:uFill>
                  <a:solidFill/>
                </a:uFill>
              </a:rPr>
              <a:t> = 6 in.; </a:t>
            </a:r>
            <a:r>
              <a:rPr sz="2400">
                <a:uFill>
                  <a:solidFill/>
                </a:uFill>
              </a:rPr>
              <a:t>ℓ</a:t>
            </a:r>
            <a:r>
              <a:rPr b="1" sz="2400">
                <a:uFill>
                  <a:solidFill/>
                </a:uFill>
              </a:rPr>
              <a:t> = 9 in.</a:t>
            </a:r>
          </a:p>
        </p:txBody>
      </p:sp>
      <p:sp>
        <p:nvSpPr>
          <p:cNvPr id="147" name="Shape 147"/>
          <p:cNvSpPr/>
          <p:nvPr/>
        </p:nvSpPr>
        <p:spPr>
          <a:xfrm>
            <a:off x="685800" y="1657350"/>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The perimeter of a rectangle is 48 inches. The length is 3 inches less than twice the width. What are the dimensions of the rectangle?</a:t>
            </a:r>
          </a:p>
        </p:txBody>
      </p:sp>
      <p:sp>
        <p:nvSpPr>
          <p:cNvPr id="148" name="Shape 148"/>
          <p:cNvSpPr/>
          <p:nvPr/>
        </p:nvSpPr>
        <p:spPr>
          <a:xfrm>
            <a:off x="533400" y="4789487"/>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49" name="5Min Num_5.png"/>
          <p:cNvPicPr/>
          <p:nvPr/>
        </p:nvPicPr>
        <p:blipFill>
          <a:blip r:embed="rId2">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149"/>
                                        </p:tgtEl>
                                        <p:attrNameLst>
                                          <p:attrName>style.visibility</p:attrName>
                                        </p:attrNameLst>
                                      </p:cBhvr>
                                      <p:to>
                                        <p:strVal val="visible"/>
                                      </p:to>
                                    </p:set>
                                    <p:animEffect filter="fade" transition="in">
                                      <p:cBhvr>
                                        <p:cTn id="7" dur="500"/>
                                        <p:tgtEl>
                                          <p:spTgt spid="149"/>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47"/>
                                        </p:tgtEl>
                                        <p:attrNameLst>
                                          <p:attrName>style.visibility</p:attrName>
                                        </p:attrNameLst>
                                      </p:cBhvr>
                                      <p:to>
                                        <p:strVal val="visible"/>
                                      </p:to>
                                    </p:set>
                                    <p:animEffect filter="wipe(left)" transition="in">
                                      <p:cBhvr>
                                        <p:cTn id="11" dur="500"/>
                                        <p:tgtEl>
                                          <p:spTgt spid="147"/>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46"/>
                                        </p:tgtEl>
                                        <p:attrNameLst>
                                          <p:attrName>style.visibility</p:attrName>
                                        </p:attrNameLst>
                                      </p:cBhvr>
                                      <p:to>
                                        <p:strVal val="visible"/>
                                      </p:to>
                                    </p:set>
                                    <p:animEffect filter="wipe(left)" transition="in">
                                      <p:cBhvr>
                                        <p:cTn id="15" dur="500"/>
                                        <p:tgtEl>
                                          <p:spTgt spid="146"/>
                                        </p:tgtEl>
                                      </p:cBhvr>
                                    </p:animEffect>
                                  </p:childTnLst>
                                </p:cTn>
                              </p:par>
                            </p:childTnLst>
                          </p:cTn>
                        </p:par>
                      </p:childTnLst>
                    </p:cTn>
                  </p:par>
                  <p:par>
                    <p:cTn id="16" fill="hold">
                      <p:stCondLst>
                        <p:cond delay="indefinite"/>
                      </p:stCondLst>
                      <p:childTnLst>
                        <p:par>
                          <p:cTn id="17" fill="hold">
                            <p:stCondLst>
                              <p:cond delay="0"/>
                            </p:stCondLst>
                            <p:childTnLst>
                              <p:par>
                                <p:cTn id="18" nodeType="clickEffect" presetClass="entr" presetSubtype="8" presetID="2" grpId="4" fill="hold">
                                  <p:stCondLst>
                                    <p:cond delay="0"/>
                                  </p:stCondLst>
                                  <p:iterate type="el" backwards="0">
                                    <p:tmAbs val="0"/>
                                  </p:iterate>
                                  <p:childTnLst>
                                    <p:set>
                                      <p:cBhvr>
                                        <p:cTn id="19" fill="hold"/>
                                        <p:tgtEl>
                                          <p:spTgt spid="148"/>
                                        </p:tgtEl>
                                        <p:attrNameLst>
                                          <p:attrName>style.visibility</p:attrName>
                                        </p:attrNameLst>
                                      </p:cBhvr>
                                      <p:to>
                                        <p:strVal val="visible"/>
                                      </p:to>
                                    </p:set>
                                    <p:anim calcmode="lin" valueType="num">
                                      <p:cBhvr>
                                        <p:cTn id="20" dur="500" fill="hold"/>
                                        <p:tgtEl>
                                          <p:spTgt spid="148"/>
                                        </p:tgtEl>
                                        <p:attrNameLst>
                                          <p:attrName>ppt_x</p:attrName>
                                        </p:attrNameLst>
                                      </p:cBhvr>
                                      <p:tavLst>
                                        <p:tav tm="0">
                                          <p:val>
                                            <p:strVal val="0-#ppt_w/2"/>
                                          </p:val>
                                        </p:tav>
                                        <p:tav tm="100000">
                                          <p:val>
                                            <p:strVal val="#ppt_x"/>
                                          </p:val>
                                        </p:tav>
                                      </p:tavLst>
                                    </p:anim>
                                    <p:anim calcmode="lin" valueType="num">
                                      <p:cBhvr>
                                        <p:cTn id="21" dur="500" fill="hold"/>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9" grpId="1"/>
      <p:bldP build="whole" bldLvl="1" animBg="1" rev="0" advAuto="0" spid="146" grpId="3"/>
      <p:bldP build="whole" bldLvl="1" animBg="1" rev="0" advAuto="0" spid="147" grpId="2"/>
      <p:bldP build="whole" bldLvl="1" animBg="1" rev="0" advAuto="0" spid="148" grpId="4"/>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p:nvPr>
        </p:nvSpPr>
        <p:spPr>
          <a:xfrm>
            <a:off x="5486400" y="6980237"/>
            <a:ext cx="3657600" cy="182563"/>
          </a:xfrm>
          <a:prstGeom prst="rect">
            <a:avLst/>
          </a:prstGeom>
        </p:spPr>
        <p:txBody>
          <a:bodyPr/>
          <a:lstStyle/>
          <a:p>
            <a:pPr lvl="0">
              <a:defRPr sz="1800">
                <a:uFillTx/>
              </a:defRPr>
            </a:pPr>
            <a:r>
              <a:rPr sz="1200">
                <a:uFill>
                  <a:solidFill/>
                </a:uFill>
              </a:rPr>
              <a:t>5-Minute Check 5</a:t>
            </a:r>
          </a:p>
        </p:txBody>
      </p:sp>
      <p:sp>
        <p:nvSpPr>
          <p:cNvPr id="152" name="Shape 152"/>
          <p:cNvSpPr/>
          <p:nvPr/>
        </p:nvSpPr>
        <p:spPr>
          <a:xfrm>
            <a:off x="1066800" y="3022600"/>
            <a:ext cx="2806700" cy="22987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A.</a:t>
            </a:r>
            <a:r>
              <a:rPr b="1" sz="2400">
                <a:uFill>
                  <a:solidFill/>
                </a:uFill>
              </a:rPr>
              <a:t>	53 in.</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B.</a:t>
            </a:r>
            <a:r>
              <a:rPr b="1" sz="2400">
                <a:uFill>
                  <a:solidFill/>
                </a:uFill>
              </a:rPr>
              <a:t>	56 in.</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C.</a:t>
            </a:r>
            <a:r>
              <a:rPr b="1" sz="2400">
                <a:uFill>
                  <a:solidFill/>
                </a:uFill>
              </a:rPr>
              <a:t>	59 in.</a:t>
            </a:r>
            <a:endParaRPr b="1" sz="2400">
              <a:uFill>
                <a:solidFill/>
              </a:uFill>
            </a:endParaRPr>
          </a:p>
          <a:p>
            <a:pPr lvl="0" marL="574040" indent="-533400">
              <a:lnSpc>
                <a:spcPct val="90000"/>
              </a:lnSpc>
              <a:spcBef>
                <a:spcPts val="2300"/>
              </a:spcBef>
              <a:buClr>
                <a:srgbClr val="0068AD"/>
              </a:buClr>
              <a:buFont typeface="Arial"/>
              <a:defRPr>
                <a:uFillTx/>
              </a:defRPr>
            </a:pPr>
            <a:r>
              <a:rPr b="1" sz="2400">
                <a:solidFill>
                  <a:srgbClr val="0068AD"/>
                </a:solidFill>
                <a:uFill>
                  <a:solidFill>
                    <a:srgbClr val="0068AD"/>
                  </a:solidFill>
                </a:uFill>
              </a:rPr>
              <a:t>D.</a:t>
            </a:r>
            <a:r>
              <a:rPr b="1" sz="2400">
                <a:uFill>
                  <a:solidFill/>
                </a:uFill>
              </a:rPr>
              <a:t>	60 in.</a:t>
            </a:r>
          </a:p>
        </p:txBody>
      </p:sp>
      <p:sp>
        <p:nvSpPr>
          <p:cNvPr id="153" name="Shape 153"/>
          <p:cNvSpPr/>
          <p:nvPr/>
        </p:nvSpPr>
        <p:spPr>
          <a:xfrm>
            <a:off x="685800" y="1657350"/>
            <a:ext cx="8026400" cy="10922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3540">
              <a:lnSpc>
                <a:spcPct val="90000"/>
              </a:lnSpc>
              <a:buClr>
                <a:srgbClr val="0068AD"/>
              </a:buClr>
              <a:buFont typeface="Arial"/>
              <a:defRPr b="1" sz="2400">
                <a:solidFill>
                  <a:srgbClr val="0068AD"/>
                </a:solidFill>
                <a:uFill>
                  <a:solidFill>
                    <a:srgbClr val="0068AD"/>
                  </a:solidFill>
                </a:uFill>
              </a:defRPr>
            </a:lvl1pPr>
          </a:lstStyle>
          <a:p>
            <a:pPr lvl="0">
              <a:defRPr b="0" sz="1800">
                <a:solidFill>
                  <a:srgbClr val="000000"/>
                </a:solidFill>
                <a:uFillTx/>
              </a:defRPr>
            </a:pPr>
            <a:r>
              <a:rPr b="1" sz="2400">
                <a:solidFill>
                  <a:srgbClr val="0068AD"/>
                </a:solidFill>
                <a:uFill>
                  <a:solidFill>
                    <a:srgbClr val="0068AD"/>
                  </a:solidFill>
                </a:uFill>
              </a:rPr>
              <a:t>The average height of six students is 58 inches. The heights of five students are 55 in., 63 in., 58 in., 60 in., and 59 in. How tall is the sixth student?</a:t>
            </a:r>
          </a:p>
        </p:txBody>
      </p:sp>
      <p:sp>
        <p:nvSpPr>
          <p:cNvPr id="154" name="Shape 154"/>
          <p:cNvSpPr/>
          <p:nvPr/>
        </p:nvSpPr>
        <p:spPr>
          <a:xfrm>
            <a:off x="533400" y="3111500"/>
            <a:ext cx="533400" cy="265113"/>
          </a:xfrm>
          <a:prstGeom prst="rightArrow">
            <a:avLst>
              <a:gd name="adj1" fmla="val 50000"/>
              <a:gd name="adj2" fmla="val 50299"/>
            </a:avLst>
          </a:prstGeom>
          <a:solidFill>
            <a:srgbClr val="F2362F"/>
          </a:solidFill>
          <a:ln>
            <a:miter lim="400000"/>
          </a:ln>
        </p:spPr>
        <p:txBody>
          <a:bodyPr lIns="0" tIns="0" rIns="0" bIns="0" anchor="ctr"/>
          <a:lstStyle/>
          <a:p>
            <a:pPr lvl="0"/>
          </a:p>
        </p:txBody>
      </p:sp>
      <p:pic>
        <p:nvPicPr>
          <p:cNvPr id="155" name="Std Test Prac.png"/>
          <p:cNvPicPr/>
          <p:nvPr/>
        </p:nvPicPr>
        <p:blipFill>
          <a:blip r:embed="rId2">
            <a:extLst/>
          </a:blip>
          <a:stretch>
            <a:fillRect/>
          </a:stretch>
        </p:blipFill>
        <p:spPr>
          <a:xfrm>
            <a:off x="647700" y="1295400"/>
            <a:ext cx="3373438" cy="311150"/>
          </a:xfrm>
          <a:prstGeom prst="rect">
            <a:avLst/>
          </a:prstGeom>
          <a:ln w="12700">
            <a:miter lim="400000"/>
          </a:ln>
        </p:spPr>
      </p:pic>
      <p:pic>
        <p:nvPicPr>
          <p:cNvPr id="156" name="5Min Num_6.png"/>
          <p:cNvPicPr/>
          <p:nvPr/>
        </p:nvPicPr>
        <p:blipFill>
          <a:blip r:embed="rId3">
            <a:extLst/>
          </a:blip>
          <a:stretch>
            <a:fillRect/>
          </a:stretch>
        </p:blipFill>
        <p:spPr>
          <a:xfrm>
            <a:off x="614362" y="1647825"/>
            <a:ext cx="457201" cy="420688"/>
          </a:xfrm>
          <a:prstGeom prst="rect">
            <a:avLst/>
          </a:prstGeom>
          <a:ln w="12700">
            <a:miter lim="400000"/>
          </a:ln>
        </p:spPr>
      </p:pic>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5"/>
                                        </p:tgtEl>
                                        <p:attrNameLst>
                                          <p:attrName>style.visibility</p:attrName>
                                        </p:attrNameLst>
                                      </p:cBhvr>
                                      <p:to>
                                        <p:strVal val="visible"/>
                                      </p:to>
                                    </p:set>
                                    <p:animEffect filter="wipe(left)" transition="in">
                                      <p:cBhvr>
                                        <p:cTn id="7" dur="500"/>
                                        <p:tgtEl>
                                          <p:spTgt spid="155"/>
                                        </p:tgtEl>
                                      </p:cBhvr>
                                    </p:animEffect>
                                  </p:childTnLst>
                                </p:cTn>
                              </p:par>
                            </p:childTnLst>
                          </p:cTn>
                        </p:par>
                        <p:par>
                          <p:cTn id="8" fill="hold">
                            <p:stCondLst>
                              <p:cond delay="500"/>
                            </p:stCondLst>
                            <p:childTnLst>
                              <p:par>
                                <p:cTn id="9" nodeType="afterEffect" presetClass="entr" presetSubtype="0" presetID="10" grpId="2" fill="hold">
                                  <p:stCondLst>
                                    <p:cond delay="0"/>
                                  </p:stCondLst>
                                  <p:iterate type="el" backwards="0">
                                    <p:tmAbs val="0"/>
                                  </p:iterate>
                                  <p:childTnLst>
                                    <p:set>
                                      <p:cBhvr>
                                        <p:cTn id="10" fill="hold"/>
                                        <p:tgtEl>
                                          <p:spTgt spid="156"/>
                                        </p:tgtEl>
                                        <p:attrNameLst>
                                          <p:attrName>style.visibility</p:attrName>
                                        </p:attrNameLst>
                                      </p:cBhvr>
                                      <p:to>
                                        <p:strVal val="visible"/>
                                      </p:to>
                                    </p:set>
                                    <p:animEffect filter="fade" transition="in">
                                      <p:cBhvr>
                                        <p:cTn id="11" dur="500"/>
                                        <p:tgtEl>
                                          <p:spTgt spid="156"/>
                                        </p:tgtEl>
                                      </p:cBhvr>
                                    </p:animEffect>
                                  </p:childTnLst>
                                </p:cTn>
                              </p:par>
                            </p:childTnLst>
                          </p:cTn>
                        </p:par>
                        <p:par>
                          <p:cTn id="12" fill="hold">
                            <p:stCondLst>
                              <p:cond delay="1000"/>
                            </p:stCondLst>
                            <p:childTnLst>
                              <p:par>
                                <p:cTn id="13" nodeType="afterEffect" presetClass="entr" presetSubtype="8" presetID="22" grpId="3" fill="hold">
                                  <p:stCondLst>
                                    <p:cond delay="0"/>
                                  </p:stCondLst>
                                  <p:iterate type="el" backwards="0">
                                    <p:tmAbs val="0"/>
                                  </p:iterate>
                                  <p:childTnLst>
                                    <p:set>
                                      <p:cBhvr>
                                        <p:cTn id="14" fill="hold"/>
                                        <p:tgtEl>
                                          <p:spTgt spid="153"/>
                                        </p:tgtEl>
                                        <p:attrNameLst>
                                          <p:attrName>style.visibility</p:attrName>
                                        </p:attrNameLst>
                                      </p:cBhvr>
                                      <p:to>
                                        <p:strVal val="visible"/>
                                      </p:to>
                                    </p:set>
                                    <p:animEffect filter="wipe(left)" transition="in">
                                      <p:cBhvr>
                                        <p:cTn id="15" dur="500"/>
                                        <p:tgtEl>
                                          <p:spTgt spid="153"/>
                                        </p:tgtEl>
                                      </p:cBhvr>
                                    </p:animEffect>
                                  </p:childTnLst>
                                </p:cTn>
                              </p:par>
                            </p:childTnLst>
                          </p:cTn>
                        </p:par>
                        <p:par>
                          <p:cTn id="16" fill="hold">
                            <p:stCondLst>
                              <p:cond delay="1500"/>
                            </p:stCondLst>
                            <p:childTnLst>
                              <p:par>
                                <p:cTn id="17" nodeType="afterEffect" presetClass="entr" presetSubtype="8" presetID="22" grpId="4" fill="hold">
                                  <p:stCondLst>
                                    <p:cond delay="0"/>
                                  </p:stCondLst>
                                  <p:iterate type="el" backwards="0">
                                    <p:tmAbs val="0"/>
                                  </p:iterate>
                                  <p:childTnLst>
                                    <p:set>
                                      <p:cBhvr>
                                        <p:cTn id="18" fill="hold"/>
                                        <p:tgtEl>
                                          <p:spTgt spid="152"/>
                                        </p:tgtEl>
                                        <p:attrNameLst>
                                          <p:attrName>style.visibility</p:attrName>
                                        </p:attrNameLst>
                                      </p:cBhvr>
                                      <p:to>
                                        <p:strVal val="visible"/>
                                      </p:to>
                                    </p:set>
                                    <p:animEffect filter="wipe(left)" transition="in">
                                      <p:cBhvr>
                                        <p:cTn id="19" dur="500"/>
                                        <p:tgtEl>
                                          <p:spTgt spid="152"/>
                                        </p:tgtEl>
                                      </p:cBhvr>
                                    </p:animEffec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8" presetID="2" grpId="5" fill="hold">
                                  <p:stCondLst>
                                    <p:cond delay="0"/>
                                  </p:stCondLst>
                                  <p:iterate type="el" backwards="0">
                                    <p:tmAbs val="0"/>
                                  </p:iterate>
                                  <p:childTnLst>
                                    <p:set>
                                      <p:cBhvr>
                                        <p:cTn id="23" fill="hold"/>
                                        <p:tgtEl>
                                          <p:spTgt spid="154"/>
                                        </p:tgtEl>
                                        <p:attrNameLst>
                                          <p:attrName>style.visibility</p:attrName>
                                        </p:attrNameLst>
                                      </p:cBhvr>
                                      <p:to>
                                        <p:strVal val="visible"/>
                                      </p:to>
                                    </p:set>
                                    <p:anim calcmode="lin" valueType="num">
                                      <p:cBhvr>
                                        <p:cTn id="24" dur="500" fill="hold"/>
                                        <p:tgtEl>
                                          <p:spTgt spid="154"/>
                                        </p:tgtEl>
                                        <p:attrNameLst>
                                          <p:attrName>ppt_x</p:attrName>
                                        </p:attrNameLst>
                                      </p:cBhvr>
                                      <p:tavLst>
                                        <p:tav tm="0">
                                          <p:val>
                                            <p:strVal val="0-#ppt_w/2"/>
                                          </p:val>
                                        </p:tav>
                                        <p:tav tm="100000">
                                          <p:val>
                                            <p:strVal val="#ppt_x"/>
                                          </p:val>
                                        </p:tav>
                                      </p:tavLst>
                                    </p:anim>
                                    <p:anim calcmode="lin" valueType="num">
                                      <p:cBhvr>
                                        <p:cTn id="25" dur="500" fill="hold"/>
                                        <p:tgtEl>
                                          <p:spTgt spid="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2" grpId="4"/>
      <p:bldP build="whole" bldLvl="1" animBg="1" rev="0" advAuto="0" spid="155" grpId="1"/>
      <p:bldP build="whole" bldLvl="1" animBg="1" rev="0" advAuto="0" spid="153" grpId="3"/>
      <p:bldP build="whole" bldLvl="1" animBg="1" rev="0" advAuto="0" spid="156" grpId="2"/>
      <p:bldP build="whole" bldLvl="1" animBg="1" rev="0" advAuto="0" spid="154" grpId="5"/>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lvl="0">
              <a:defRPr sz="1800">
                <a:uFillTx/>
              </a:defRPr>
            </a:pPr>
            <a:r>
              <a:rPr sz="1200">
                <a:uFill>
                  <a:solidFill/>
                </a:uFill>
              </a:rPr>
              <a:t>Then/Now</a:t>
            </a:r>
          </a:p>
        </p:txBody>
      </p:sp>
      <p:pic>
        <p:nvPicPr>
          <p:cNvPr id="159" name="Then.png"/>
          <p:cNvPicPr/>
          <p:nvPr/>
        </p:nvPicPr>
        <p:blipFill>
          <a:blip r:embed="rId2">
            <a:extLst/>
          </a:blip>
          <a:stretch>
            <a:fillRect/>
          </a:stretch>
        </p:blipFill>
        <p:spPr>
          <a:xfrm>
            <a:off x="711200" y="742950"/>
            <a:ext cx="4241801" cy="895351"/>
          </a:xfrm>
          <a:prstGeom prst="rect">
            <a:avLst/>
          </a:prstGeom>
          <a:ln w="12700">
            <a:miter lim="400000"/>
          </a:ln>
        </p:spPr>
      </p:pic>
      <p:sp>
        <p:nvSpPr>
          <p:cNvPr id="160" name="Shape 160"/>
          <p:cNvSpPr/>
          <p:nvPr/>
        </p:nvSpPr>
        <p:spPr>
          <a:xfrm>
            <a:off x="812800" y="1828800"/>
            <a:ext cx="7632700" cy="863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ct val="90000"/>
              </a:lnSpc>
              <a:spcBef>
                <a:spcPts val="600"/>
              </a:spcBef>
              <a:buClr>
                <a:srgbClr val="000000"/>
              </a:buClr>
              <a:buFont typeface="Arial"/>
              <a:defRPr sz="2800"/>
            </a:lvl1pPr>
          </a:lstStyle>
          <a:p>
            <a:pPr lvl="0">
              <a:defRPr sz="1800">
                <a:uFillTx/>
              </a:defRPr>
            </a:pPr>
            <a:r>
              <a:rPr sz="2800">
                <a:uFill>
                  <a:solidFill/>
                </a:uFill>
              </a:rPr>
              <a:t>You have already learned operations with fractions. (Lessons 3–3 and 3–4)</a:t>
            </a:r>
          </a:p>
        </p:txBody>
      </p:sp>
      <p:pic>
        <p:nvPicPr>
          <p:cNvPr id="161" name="Now.png"/>
          <p:cNvPicPr/>
          <p:nvPr/>
        </p:nvPicPr>
        <p:blipFill>
          <a:blip r:embed="rId3">
            <a:extLst/>
          </a:blip>
          <a:stretch>
            <a:fillRect/>
          </a:stretch>
        </p:blipFill>
        <p:spPr>
          <a:xfrm>
            <a:off x="711200" y="3048000"/>
            <a:ext cx="4241801" cy="895351"/>
          </a:xfrm>
          <a:prstGeom prst="rect">
            <a:avLst/>
          </a:prstGeom>
          <a:ln w="12700">
            <a:miter lim="400000"/>
          </a:ln>
        </p:spPr>
      </p:pic>
      <p:sp>
        <p:nvSpPr>
          <p:cNvPr id="162" name="Shape 162"/>
          <p:cNvSpPr/>
          <p:nvPr/>
        </p:nvSpPr>
        <p:spPr>
          <a:xfrm>
            <a:off x="812800" y="405765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Write ratios as fractions in simplest form.</a:t>
            </a:r>
          </a:p>
        </p:txBody>
      </p:sp>
      <p:sp>
        <p:nvSpPr>
          <p:cNvPr id="163" name="Shape 163"/>
          <p:cNvSpPr/>
          <p:nvPr/>
        </p:nvSpPr>
        <p:spPr>
          <a:xfrm>
            <a:off x="812800" y="4699000"/>
            <a:ext cx="7632700" cy="49636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marL="386715" indent="-346075">
              <a:lnSpc>
                <a:spcPct val="90000"/>
              </a:lnSpc>
              <a:spcBef>
                <a:spcPts val="900"/>
              </a:spcBef>
              <a:buClr>
                <a:srgbClr val="000000"/>
              </a:buClr>
              <a:buSzPct val="100000"/>
              <a:buFont typeface="Arial"/>
              <a:buChar char="•"/>
              <a:defRPr sz="2800"/>
            </a:lvl1pPr>
          </a:lstStyle>
          <a:p>
            <a:pPr lvl="0">
              <a:defRPr sz="1800">
                <a:uFillTx/>
              </a:defRPr>
            </a:pPr>
            <a:r>
              <a:rPr sz="2800">
                <a:uFill>
                  <a:solidFill/>
                </a:uFill>
              </a:rPr>
              <a:t>Simplify ratios involving measurements.</a:t>
            </a:r>
          </a:p>
        </p:txBody>
      </p:sp>
    </p:spTree>
  </p:cSld>
  <p:clrMapOvr>
    <a:masterClrMapping/>
  </p:clrMapOvr>
  <p:transition spd="fast" advClick="1">
    <p:wipe dir="r"/>
  </p:transition>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8" presetID="22" grpId="1" fill="hold">
                                  <p:stCondLst>
                                    <p:cond delay="0"/>
                                  </p:stCondLst>
                                  <p:iterate type="el" backwards="0">
                                    <p:tmAbs val="0"/>
                                  </p:iterate>
                                  <p:childTnLst>
                                    <p:set>
                                      <p:cBhvr>
                                        <p:cTn id="6" fill="hold"/>
                                        <p:tgtEl>
                                          <p:spTgt spid="159"/>
                                        </p:tgtEl>
                                        <p:attrNameLst>
                                          <p:attrName>style.visibility</p:attrName>
                                        </p:attrNameLst>
                                      </p:cBhvr>
                                      <p:to>
                                        <p:strVal val="visible"/>
                                      </p:to>
                                    </p:set>
                                    <p:animEffect filter="wipe(left)" transition="in">
                                      <p:cBhvr>
                                        <p:cTn id="7" dur="500"/>
                                        <p:tgtEl>
                                          <p:spTgt spid="159"/>
                                        </p:tgtEl>
                                      </p:cBhvr>
                                    </p:animEffect>
                                  </p:childTnLst>
                                </p:cTn>
                              </p:par>
                            </p:childTnLst>
                          </p:cTn>
                        </p:par>
                        <p:par>
                          <p:cTn id="8" fill="hold">
                            <p:stCondLst>
                              <p:cond delay="500"/>
                            </p:stCondLst>
                            <p:childTnLst>
                              <p:par>
                                <p:cTn id="9" nodeType="afterEffect" presetClass="entr" presetSubtype="8" presetID="22" grpId="2" fill="hold">
                                  <p:stCondLst>
                                    <p:cond delay="0"/>
                                  </p:stCondLst>
                                  <p:iterate type="el" backwards="0">
                                    <p:tmAbs val="0"/>
                                  </p:iterate>
                                  <p:childTnLst>
                                    <p:set>
                                      <p:cBhvr>
                                        <p:cTn id="10" fill="hold"/>
                                        <p:tgtEl>
                                          <p:spTgt spid="160"/>
                                        </p:tgtEl>
                                        <p:attrNameLst>
                                          <p:attrName>style.visibility</p:attrName>
                                        </p:attrNameLst>
                                      </p:cBhvr>
                                      <p:to>
                                        <p:strVal val="visible"/>
                                      </p:to>
                                    </p:set>
                                    <p:animEffect filter="wipe(left)" transition="in">
                                      <p:cBhvr>
                                        <p:cTn id="11" dur="500"/>
                                        <p:tgtEl>
                                          <p:spTgt spid="160"/>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8" presetID="22" grpId="3" fill="hold">
                                  <p:stCondLst>
                                    <p:cond delay="0"/>
                                  </p:stCondLst>
                                  <p:iterate type="el" backwards="0">
                                    <p:tmAbs val="0"/>
                                  </p:iterate>
                                  <p:childTnLst>
                                    <p:set>
                                      <p:cBhvr>
                                        <p:cTn id="15" fill="hold"/>
                                        <p:tgtEl>
                                          <p:spTgt spid="161"/>
                                        </p:tgtEl>
                                        <p:attrNameLst>
                                          <p:attrName>style.visibility</p:attrName>
                                        </p:attrNameLst>
                                      </p:cBhvr>
                                      <p:to>
                                        <p:strVal val="visible"/>
                                      </p:to>
                                    </p:set>
                                    <p:animEffect filter="wipe(left)" transition="in">
                                      <p:cBhvr>
                                        <p:cTn id="16" dur="500"/>
                                        <p:tgtEl>
                                          <p:spTgt spid="161"/>
                                        </p:tgtEl>
                                      </p:cBhvr>
                                    </p:animEffect>
                                  </p:childTnLst>
                                </p:cTn>
                              </p:par>
                            </p:childTnLst>
                          </p:cTn>
                        </p:par>
                        <p:par>
                          <p:cTn id="17" fill="hold">
                            <p:stCondLst>
                              <p:cond delay="500"/>
                            </p:stCondLst>
                            <p:childTnLst>
                              <p:par>
                                <p:cTn id="18" nodeType="afterEffect" presetClass="entr" presetSubtype="8" presetID="22" grpId="4" fill="hold">
                                  <p:stCondLst>
                                    <p:cond delay="0"/>
                                  </p:stCondLst>
                                  <p:iterate type="el" backwards="0">
                                    <p:tmAbs val="0"/>
                                  </p:iterate>
                                  <p:childTnLst>
                                    <p:set>
                                      <p:cBhvr>
                                        <p:cTn id="19" fill="hold"/>
                                        <p:tgtEl>
                                          <p:spTgt spid="162"/>
                                        </p:tgtEl>
                                        <p:attrNameLst>
                                          <p:attrName>style.visibility</p:attrName>
                                        </p:attrNameLst>
                                      </p:cBhvr>
                                      <p:to>
                                        <p:strVal val="visible"/>
                                      </p:to>
                                    </p:set>
                                    <p:animEffect filter="wipe(left)" transition="in">
                                      <p:cBhvr>
                                        <p:cTn id="20" dur="500"/>
                                        <p:tgtEl>
                                          <p:spTgt spid="162"/>
                                        </p:tgtEl>
                                      </p:cBhvr>
                                    </p:animEffect>
                                  </p:childTnLst>
                                </p:cTn>
                              </p:par>
                            </p:childTnLst>
                          </p:cTn>
                        </p:par>
                      </p:childTnLst>
                    </p:cTn>
                  </p:par>
                  <p:par>
                    <p:cTn id="21" fill="hold">
                      <p:stCondLst>
                        <p:cond delay="indefinite"/>
                      </p:stCondLst>
                      <p:childTnLst>
                        <p:par>
                          <p:cTn id="22" fill="hold">
                            <p:stCondLst>
                              <p:cond delay="0"/>
                            </p:stCondLst>
                            <p:childTnLst>
                              <p:par>
                                <p:cTn id="23" nodeType="clickEffect" presetClass="entr" presetSubtype="8" presetID="22" grpId="5" fill="hold">
                                  <p:stCondLst>
                                    <p:cond delay="0"/>
                                  </p:stCondLst>
                                  <p:iterate type="el" backwards="0">
                                    <p:tmAbs val="0"/>
                                  </p:iterate>
                                  <p:childTnLst>
                                    <p:set>
                                      <p:cBhvr>
                                        <p:cTn id="24" fill="hold"/>
                                        <p:tgtEl>
                                          <p:spTgt spid="163">
                                            <p:bg/>
                                          </p:spTgt>
                                        </p:tgtEl>
                                        <p:attrNameLst>
                                          <p:attrName>style.visibility</p:attrName>
                                        </p:attrNameLst>
                                      </p:cBhvr>
                                      <p:to>
                                        <p:strVal val="visible"/>
                                      </p:to>
                                    </p:set>
                                    <p:animEffect filter="wipe(left)" transition="in">
                                      <p:cBhvr>
                                        <p:cTn id="25" dur="500"/>
                                        <p:tgtEl>
                                          <p:spTgt spid="163">
                                            <p:bg/>
                                          </p:spTgt>
                                        </p:tgtEl>
                                      </p:cBhvr>
                                    </p:animEffect>
                                  </p:childTnLst>
                                </p:cTn>
                              </p:par>
                              <p:par>
                                <p:cTn id="26" presetClass="entr" presetSubtype="8" presetID="22" grpId="5" fill="hold">
                                  <p:stCondLst>
                                    <p:cond delay="0"/>
                                  </p:stCondLst>
                                  <p:iterate type="el" backwards="0">
                                    <p:tmAbs val="0"/>
                                  </p:iterate>
                                  <p:childTnLst>
                                    <p:set>
                                      <p:cBhvr>
                                        <p:cTn id="27" fill="hold"/>
                                        <p:tgtEl>
                                          <p:spTgt spid="163">
                                            <p:txEl>
                                              <p:pRg st="0" end="0"/>
                                            </p:txEl>
                                          </p:spTgt>
                                        </p:tgtEl>
                                        <p:attrNameLst>
                                          <p:attrName>style.visibility</p:attrName>
                                        </p:attrNameLst>
                                      </p:cBhvr>
                                      <p:to>
                                        <p:strVal val="visible"/>
                                      </p:to>
                                    </p:set>
                                    <p:animEffect filter="wipe(left)" transition="in">
                                      <p:cBhvr>
                                        <p:cTn id="28" dur="500"/>
                                        <p:tgtEl>
                                          <p:spTgt spid="163">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2" grpId="4"/>
      <p:bldP build="p" bldLvl="5" animBg="1" rev="0" advAuto="0" spid="163" grpId="5"/>
      <p:bldP build="whole" bldLvl="1" animBg="1" rev="0" advAuto="0" spid="159" grpId="1"/>
      <p:bldP build="whole" bldLvl="1" animBg="1" rev="0" advAuto="0" spid="160" grpId="2"/>
      <p:bldP build="whole" bldLvl="1" animBg="1" rev="0" advAuto="0" spid="161" grpId="3"/>
    </p:bldLst>
  </p:timing>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6E6E9"/>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40639" marR="40639"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
              <a:solidFill>
                <a:srgbClr val="000000"/>
              </a:solidFill>
            </a:uFill>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